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257" r:id="rId3"/>
    <p:sldId id="258" r:id="rId4"/>
    <p:sldId id="260" r:id="rId5"/>
    <p:sldId id="259" r:id="rId6"/>
    <p:sldId id="261" r:id="rId7"/>
    <p:sldId id="262" r:id="rId8"/>
    <p:sldId id="263" r:id="rId9"/>
    <p:sldId id="264" r:id="rId10"/>
    <p:sldId id="265" r:id="rId11"/>
    <p:sldId id="266" r:id="rId12"/>
    <p:sldId id="267" r:id="rId13"/>
    <p:sldId id="268" r:id="rId14"/>
    <p:sldId id="269" r:id="rId15"/>
    <p:sldId id="270" r:id="rId16"/>
    <p:sldId id="271" r:id="rId17"/>
    <p:sldId id="273" r:id="rId18"/>
    <p:sldId id="274" r:id="rId19"/>
    <p:sldId id="275" r:id="rId20"/>
    <p:sldId id="276" r:id="rId21"/>
    <p:sldId id="277" r:id="rId22"/>
    <p:sldId id="278" r:id="rId23"/>
    <p:sldId id="279" r:id="rId24"/>
    <p:sldId id="280" r:id="rId25"/>
    <p:sldId id="281" r:id="rId26"/>
    <p:sldId id="282" r:id="rId27"/>
    <p:sldId id="283"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DA4A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DA2DEF6-BA23-4EDA-BCA5-648DEB65761C}" v="20" dt="2025-01-30T18:52:41.43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8" d="100"/>
          <a:sy n="78" d="100"/>
        </p:scale>
        <p:origin x="878"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35" Type="http://schemas.microsoft.com/office/2015/10/relationships/revisionInfo" Target="revisionInfo.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 Willis" userId="50540e25-0905-4bec-b6a0-563eeb9bfd46" providerId="ADAL" clId="{DDA2DEF6-BA23-4EDA-BCA5-648DEB65761C}"/>
    <pc:docChg chg="modSld">
      <pc:chgData name="Jo Willis" userId="50540e25-0905-4bec-b6a0-563eeb9bfd46" providerId="ADAL" clId="{DDA2DEF6-BA23-4EDA-BCA5-648DEB65761C}" dt="2025-01-30T18:53:02.399" v="231" actId="113"/>
      <pc:docMkLst>
        <pc:docMk/>
      </pc:docMkLst>
      <pc:sldChg chg="modSp mod">
        <pc:chgData name="Jo Willis" userId="50540e25-0905-4bec-b6a0-563eeb9bfd46" providerId="ADAL" clId="{DDA2DEF6-BA23-4EDA-BCA5-648DEB65761C}" dt="2025-01-30T18:50:25.042" v="230" actId="255"/>
        <pc:sldMkLst>
          <pc:docMk/>
          <pc:sldMk cId="3102277470" sldId="261"/>
        </pc:sldMkLst>
        <pc:spChg chg="mod">
          <ac:chgData name="Jo Willis" userId="50540e25-0905-4bec-b6a0-563eeb9bfd46" providerId="ADAL" clId="{DDA2DEF6-BA23-4EDA-BCA5-648DEB65761C}" dt="2025-01-30T18:50:25.042" v="230" actId="255"/>
          <ac:spMkLst>
            <pc:docMk/>
            <pc:sldMk cId="3102277470" sldId="261"/>
            <ac:spMk id="31" creationId="{7DA68F9C-6FAD-F1BF-7542-33BA7932D890}"/>
          </ac:spMkLst>
        </pc:spChg>
      </pc:sldChg>
      <pc:sldChg chg="modSp mod">
        <pc:chgData name="Jo Willis" userId="50540e25-0905-4bec-b6a0-563eeb9bfd46" providerId="ADAL" clId="{DDA2DEF6-BA23-4EDA-BCA5-648DEB65761C}" dt="2025-01-30T18:53:02.399" v="231" actId="113"/>
        <pc:sldMkLst>
          <pc:docMk/>
          <pc:sldMk cId="2092993715" sldId="280"/>
        </pc:sldMkLst>
        <pc:spChg chg="mod">
          <ac:chgData name="Jo Willis" userId="50540e25-0905-4bec-b6a0-563eeb9bfd46" providerId="ADAL" clId="{DDA2DEF6-BA23-4EDA-BCA5-648DEB65761C}" dt="2025-01-30T18:53:02.399" v="231" actId="113"/>
          <ac:spMkLst>
            <pc:docMk/>
            <pc:sldMk cId="2092993715" sldId="280"/>
            <ac:spMk id="8" creationId="{36D0DE6D-E3FC-96BB-4F16-4A6180156CCE}"/>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embeddings/oleObject2.bin"/><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baseline="0">
                <a:solidFill>
                  <a:schemeClr val="tx1">
                    <a:lumMod val="65000"/>
                    <a:lumOff val="35000"/>
                  </a:schemeClr>
                </a:solidFill>
                <a:latin typeface="+mn-lt"/>
                <a:ea typeface="+mn-ea"/>
                <a:cs typeface="+mn-cs"/>
              </a:defRPr>
            </a:pPr>
            <a:r>
              <a:rPr lang="en-GB" dirty="0"/>
              <a:t>Grants awarded by Parish</a:t>
            </a:r>
          </a:p>
        </c:rich>
      </c:tx>
      <c:layout>
        <c:manualLayout>
          <c:xMode val="edge"/>
          <c:yMode val="edge"/>
          <c:x val="1.9345761812270663E-2"/>
          <c:y val="2.0929858621470003E-2"/>
        </c:manualLayout>
      </c:layout>
      <c:overlay val="0"/>
      <c:spPr>
        <a:noFill/>
        <a:ln>
          <a:noFill/>
        </a:ln>
        <a:effectLst/>
      </c:spPr>
      <c:txPr>
        <a:bodyPr rot="0" spcFirstLastPara="1" vertOverflow="ellipsis" vert="horz" wrap="square" anchor="ctr" anchorCtr="1"/>
        <a:lstStyle/>
        <a:p>
          <a:pPr>
            <a:defRPr sz="1600" b="1" i="0" u="none" strike="noStrike" kern="1200" cap="all"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743D-4EBA-8810-F62B7ED307A8}"/>
              </c:ext>
            </c:extLst>
          </c:dPt>
          <c:dPt>
            <c:idx val="1"/>
            <c:bubble3D val="0"/>
            <c:spPr>
              <a:solidFill>
                <a:schemeClr val="accent3"/>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743D-4EBA-8810-F62B7ED307A8}"/>
              </c:ext>
            </c:extLst>
          </c:dPt>
          <c:dPt>
            <c:idx val="2"/>
            <c:bubble3D val="0"/>
            <c:spPr>
              <a:solidFill>
                <a:schemeClr val="accent5"/>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743D-4EBA-8810-F62B7ED307A8}"/>
              </c:ext>
            </c:extLst>
          </c:dPt>
          <c:dPt>
            <c:idx val="3"/>
            <c:bubble3D val="0"/>
            <c:spPr>
              <a:solidFill>
                <a:schemeClr val="accent1">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7-743D-4EBA-8810-F62B7ED307A8}"/>
              </c:ext>
            </c:extLst>
          </c:dPt>
          <c:dPt>
            <c:idx val="4"/>
            <c:bubble3D val="0"/>
            <c:spPr>
              <a:solidFill>
                <a:schemeClr val="accent3">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9-743D-4EBA-8810-F62B7ED307A8}"/>
              </c:ext>
            </c:extLst>
          </c:dPt>
          <c:dPt>
            <c:idx val="5"/>
            <c:bubble3D val="0"/>
            <c:spPr>
              <a:solidFill>
                <a:schemeClr val="accent5">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B-743D-4EBA-8810-F62B7ED307A8}"/>
              </c:ext>
            </c:extLst>
          </c:dPt>
          <c:dPt>
            <c:idx val="6"/>
            <c:bubble3D val="0"/>
            <c:spPr>
              <a:solidFill>
                <a:schemeClr val="accent1">
                  <a:lumMod val="80000"/>
                  <a:lumOff val="2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D-743D-4EBA-8810-F62B7ED307A8}"/>
              </c:ext>
            </c:extLst>
          </c:dPt>
          <c:dPt>
            <c:idx val="7"/>
            <c:bubble3D val="0"/>
            <c:spPr>
              <a:solidFill>
                <a:schemeClr val="accent3">
                  <a:lumMod val="80000"/>
                  <a:lumOff val="2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F-743D-4EBA-8810-F62B7ED307A8}"/>
              </c:ext>
            </c:extLst>
          </c:dPt>
          <c:dPt>
            <c:idx val="8"/>
            <c:bubble3D val="0"/>
            <c:spPr>
              <a:solidFill>
                <a:schemeClr val="accent5">
                  <a:lumMod val="80000"/>
                  <a:lumOff val="2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11-743D-4EBA-8810-F62B7ED307A8}"/>
              </c:ext>
            </c:extLst>
          </c:dPt>
          <c:dPt>
            <c:idx val="9"/>
            <c:bubble3D val="0"/>
            <c:spPr>
              <a:solidFill>
                <a:schemeClr val="accent1">
                  <a:lumMod val="8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13-743D-4EBA-8810-F62B7ED307A8}"/>
              </c:ext>
            </c:extLst>
          </c:dPt>
          <c:dPt>
            <c:idx val="10"/>
            <c:bubble3D val="0"/>
            <c:spPr>
              <a:solidFill>
                <a:schemeClr val="accent3">
                  <a:lumMod val="8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15-743D-4EBA-8810-F62B7ED307A8}"/>
              </c:ext>
            </c:extLst>
          </c:dPt>
          <c:dLbls>
            <c:dLbl>
              <c:idx val="0"/>
              <c:spPr>
                <a:no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1-743D-4EBA-8810-F62B7ED307A8}"/>
                </c:ext>
              </c:extLst>
            </c:dLbl>
            <c:dLbl>
              <c:idx val="1"/>
              <c:spPr>
                <a:no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3"/>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3-743D-4EBA-8810-F62B7ED307A8}"/>
                </c:ext>
              </c:extLst>
            </c:dLbl>
            <c:dLbl>
              <c:idx val="2"/>
              <c:spPr>
                <a:no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5"/>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5-743D-4EBA-8810-F62B7ED307A8}"/>
                </c:ext>
              </c:extLst>
            </c:dLbl>
            <c:dLbl>
              <c:idx val="3"/>
              <c:spPr>
                <a:no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1">
                          <a:lumMod val="60000"/>
                        </a:schemeClr>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7-743D-4EBA-8810-F62B7ED307A8}"/>
                </c:ext>
              </c:extLst>
            </c:dLbl>
            <c:dLbl>
              <c:idx val="4"/>
              <c:spPr>
                <a:no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3">
                          <a:lumMod val="60000"/>
                        </a:schemeClr>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9-743D-4EBA-8810-F62B7ED307A8}"/>
                </c:ext>
              </c:extLst>
            </c:dLbl>
            <c:dLbl>
              <c:idx val="5"/>
              <c:spPr>
                <a:no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5">
                          <a:lumMod val="60000"/>
                        </a:schemeClr>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B-743D-4EBA-8810-F62B7ED307A8}"/>
                </c:ext>
              </c:extLst>
            </c:dLbl>
            <c:dLbl>
              <c:idx val="6"/>
              <c:spPr>
                <a:no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1">
                          <a:lumMod val="80000"/>
                          <a:lumOff val="20000"/>
                        </a:schemeClr>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D-743D-4EBA-8810-F62B7ED307A8}"/>
                </c:ext>
              </c:extLst>
            </c:dLbl>
            <c:dLbl>
              <c:idx val="7"/>
              <c:spPr>
                <a:no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3">
                          <a:lumMod val="80000"/>
                          <a:lumOff val="20000"/>
                        </a:schemeClr>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F-743D-4EBA-8810-F62B7ED307A8}"/>
                </c:ext>
              </c:extLst>
            </c:dLbl>
            <c:dLbl>
              <c:idx val="8"/>
              <c:layout>
                <c:manualLayout>
                  <c:x val="1.510574018126886E-2"/>
                  <c:y val="-3.5364817800055533E-17"/>
                </c:manualLayout>
              </c:layout>
              <c:spPr>
                <a:no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5">
                          <a:lumMod val="80000"/>
                          <a:lumOff val="20000"/>
                        </a:schemeClr>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manualLayout>
                      <c:w val="0.22303625377643505"/>
                      <c:h val="0.15283580003888403"/>
                    </c:manualLayout>
                  </c15:layout>
                </c:ext>
                <c:ext xmlns:c16="http://schemas.microsoft.com/office/drawing/2014/chart" uri="{C3380CC4-5D6E-409C-BE32-E72D297353CC}">
                  <c16:uniqueId val="{00000011-743D-4EBA-8810-F62B7ED307A8}"/>
                </c:ext>
              </c:extLst>
            </c:dLbl>
            <c:dLbl>
              <c:idx val="9"/>
              <c:spPr>
                <a:no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1">
                          <a:lumMod val="80000"/>
                        </a:schemeClr>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13-743D-4EBA-8810-F62B7ED307A8}"/>
                </c:ext>
              </c:extLst>
            </c:dLbl>
            <c:dLbl>
              <c:idx val="10"/>
              <c:spPr>
                <a:no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3">
                          <a:lumMod val="80000"/>
                        </a:schemeClr>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15-743D-4EBA-8810-F62B7ED307A8}"/>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'[Grants awarded parish and priority.xlsx]23-24 parish'!$A$109:$A$119</c:f>
              <c:strCache>
                <c:ptCount val="11"/>
                <c:pt idx="0">
                  <c:v>Cross parish</c:v>
                </c:pt>
                <c:pt idx="1">
                  <c:v>Bavington </c:v>
                </c:pt>
                <c:pt idx="2">
                  <c:v>Bellingham</c:v>
                </c:pt>
                <c:pt idx="3">
                  <c:v>Birtley</c:v>
                </c:pt>
                <c:pt idx="4">
                  <c:v>Capheaton</c:v>
                </c:pt>
                <c:pt idx="5">
                  <c:v>Chollerton</c:v>
                </c:pt>
                <c:pt idx="6">
                  <c:v>Corsenside</c:v>
                </c:pt>
                <c:pt idx="7">
                  <c:v>Elsdon</c:v>
                </c:pt>
                <c:pt idx="8">
                  <c:v>Kirkwhelpington</c:v>
                </c:pt>
                <c:pt idx="9">
                  <c:v>Otterburn</c:v>
                </c:pt>
                <c:pt idx="10">
                  <c:v>Wallington</c:v>
                </c:pt>
              </c:strCache>
            </c:strRef>
          </c:cat>
          <c:val>
            <c:numRef>
              <c:f>'[Grants awarded parish and priority.xlsx]23-24 parish'!$B$109:$B$119</c:f>
              <c:numCache>
                <c:formatCode>General</c:formatCode>
                <c:ptCount val="11"/>
                <c:pt idx="0">
                  <c:v>84439.039999999994</c:v>
                </c:pt>
                <c:pt idx="1">
                  <c:v>14000</c:v>
                </c:pt>
                <c:pt idx="2">
                  <c:v>61965.93</c:v>
                </c:pt>
                <c:pt idx="3">
                  <c:v>53500</c:v>
                </c:pt>
                <c:pt idx="4">
                  <c:v>1838.99</c:v>
                </c:pt>
                <c:pt idx="5">
                  <c:v>61117</c:v>
                </c:pt>
                <c:pt idx="6">
                  <c:v>23312.75</c:v>
                </c:pt>
                <c:pt idx="7">
                  <c:v>8444.89</c:v>
                </c:pt>
                <c:pt idx="8">
                  <c:v>16425</c:v>
                </c:pt>
                <c:pt idx="9">
                  <c:v>42215.74</c:v>
                </c:pt>
                <c:pt idx="10">
                  <c:v>10250</c:v>
                </c:pt>
              </c:numCache>
            </c:numRef>
          </c:val>
          <c:extLst>
            <c:ext xmlns:c16="http://schemas.microsoft.com/office/drawing/2014/chart" uri="{C3380CC4-5D6E-409C-BE32-E72D297353CC}">
              <c16:uniqueId val="{00000016-743D-4EBA-8810-F62B7ED307A8}"/>
            </c:ext>
          </c:extLst>
        </c:ser>
        <c:dLbls>
          <c:dLblPos val="outEnd"/>
          <c:showLegendKey val="0"/>
          <c:showVal val="0"/>
          <c:showCatName val="0"/>
          <c:showSerName val="0"/>
          <c:showPercent val="1"/>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l">
              <a:defRPr sz="1600" b="1" i="0" u="none" strike="noStrike" kern="1200" cap="all" baseline="0">
                <a:solidFill>
                  <a:schemeClr val="tx1">
                    <a:lumMod val="65000"/>
                    <a:lumOff val="35000"/>
                  </a:schemeClr>
                </a:solidFill>
                <a:latin typeface="+mn-lt"/>
                <a:ea typeface="+mn-ea"/>
                <a:cs typeface="+mn-cs"/>
              </a:defRPr>
            </a:pPr>
            <a:r>
              <a:rPr lang="en-GB" dirty="0"/>
              <a:t>Grants awarded by priority</a:t>
            </a:r>
          </a:p>
        </c:rich>
      </c:tx>
      <c:layout>
        <c:manualLayout>
          <c:xMode val="edge"/>
          <c:yMode val="edge"/>
          <c:x val="1.7378050028448503E-2"/>
          <c:y val="2.8081077222343084E-2"/>
        </c:manualLayout>
      </c:layout>
      <c:overlay val="0"/>
      <c:spPr>
        <a:noFill/>
        <a:ln>
          <a:noFill/>
        </a:ln>
        <a:effectLst/>
      </c:spPr>
      <c:txPr>
        <a:bodyPr rot="0" spcFirstLastPara="1" vertOverflow="ellipsis" vert="horz" wrap="square" anchor="ctr" anchorCtr="1"/>
        <a:lstStyle/>
        <a:p>
          <a:pPr algn="l">
            <a:defRPr sz="1600" b="1" i="0" u="none" strike="noStrike" kern="1200" cap="all"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1A5C-4138-B11B-66D6CEF0EF63}"/>
              </c:ext>
            </c:extLst>
          </c:dPt>
          <c:dPt>
            <c:idx val="1"/>
            <c:bubble3D val="0"/>
            <c:spPr>
              <a:solidFill>
                <a:schemeClr val="accent3"/>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1A5C-4138-B11B-66D6CEF0EF63}"/>
              </c:ext>
            </c:extLst>
          </c:dPt>
          <c:dPt>
            <c:idx val="2"/>
            <c:bubble3D val="0"/>
            <c:spPr>
              <a:solidFill>
                <a:schemeClr val="accent5"/>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1A5C-4138-B11B-66D6CEF0EF63}"/>
              </c:ext>
            </c:extLst>
          </c:dPt>
          <c:dPt>
            <c:idx val="3"/>
            <c:bubble3D val="0"/>
            <c:spPr>
              <a:solidFill>
                <a:schemeClr val="accent1">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7-1A5C-4138-B11B-66D6CEF0EF63}"/>
              </c:ext>
            </c:extLst>
          </c:dPt>
          <c:dPt>
            <c:idx val="4"/>
            <c:bubble3D val="0"/>
            <c:spPr>
              <a:solidFill>
                <a:schemeClr val="accent3">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9-1A5C-4138-B11B-66D6CEF0EF63}"/>
              </c:ext>
            </c:extLst>
          </c:dPt>
          <c:dLbls>
            <c:dLbl>
              <c:idx val="0"/>
              <c:layout>
                <c:manualLayout>
                  <c:x val="4.9786628733997154E-2"/>
                  <c:y val="0.109104589917231"/>
                </c:manualLayout>
              </c:layout>
              <c:spPr>
                <a:no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1A5C-4138-B11B-66D6CEF0EF63}"/>
                </c:ext>
              </c:extLst>
            </c:dLbl>
            <c:dLbl>
              <c:idx val="1"/>
              <c:spPr>
                <a:no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3"/>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3-1A5C-4138-B11B-66D6CEF0EF63}"/>
                </c:ext>
              </c:extLst>
            </c:dLbl>
            <c:dLbl>
              <c:idx val="2"/>
              <c:spPr>
                <a:no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5"/>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5-1A5C-4138-B11B-66D6CEF0EF63}"/>
                </c:ext>
              </c:extLst>
            </c:dLbl>
            <c:dLbl>
              <c:idx val="3"/>
              <c:layout>
                <c:manualLayout>
                  <c:x val="-2.3707918444760549E-2"/>
                  <c:y val="0.10158013544018052"/>
                </c:manualLayout>
              </c:layout>
              <c:spPr>
                <a:no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1">
                          <a:lumMod val="60000"/>
                        </a:schemeClr>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7-1A5C-4138-B11B-66D6CEF0EF63}"/>
                </c:ext>
              </c:extLst>
            </c:dLbl>
            <c:dLbl>
              <c:idx val="4"/>
              <c:layout>
                <c:manualLayout>
                  <c:x val="-0.12802275960170703"/>
                  <c:y val="6.3957863054928524E-2"/>
                </c:manualLayout>
              </c:layout>
              <c:spPr>
                <a:no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3">
                          <a:lumMod val="60000"/>
                        </a:schemeClr>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manualLayout>
                      <c:w val="0.17577050734945468"/>
                      <c:h val="0.1490407801733587"/>
                    </c:manualLayout>
                  </c15:layout>
                </c:ext>
                <c:ext xmlns:c16="http://schemas.microsoft.com/office/drawing/2014/chart" uri="{C3380CC4-5D6E-409C-BE32-E72D297353CC}">
                  <c16:uniqueId val="{00000009-1A5C-4138-B11B-66D6CEF0EF63}"/>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'[Grants awarded parish and priority.xlsx]23-24 priority'!$A$91:$A$95</c:f>
              <c:strCache>
                <c:ptCount val="5"/>
                <c:pt idx="0">
                  <c:v>Education &amp; Employment</c:v>
                </c:pt>
                <c:pt idx="1">
                  <c:v>Health, Wellbeing &amp; Leisure</c:v>
                </c:pt>
                <c:pt idx="2">
                  <c:v>Community Facilities</c:v>
                </c:pt>
                <c:pt idx="3">
                  <c:v>Infrastructure</c:v>
                </c:pt>
                <c:pt idx="4">
                  <c:v>Natural Environment</c:v>
                </c:pt>
              </c:strCache>
            </c:strRef>
          </c:cat>
          <c:val>
            <c:numRef>
              <c:f>'[Grants awarded parish and priority.xlsx]23-24 priority'!$B$91:$B$95</c:f>
              <c:numCache>
                <c:formatCode>General</c:formatCode>
                <c:ptCount val="5"/>
                <c:pt idx="0">
                  <c:v>113715</c:v>
                </c:pt>
                <c:pt idx="1">
                  <c:v>67902.95</c:v>
                </c:pt>
                <c:pt idx="2">
                  <c:v>83379.899999999994</c:v>
                </c:pt>
                <c:pt idx="3">
                  <c:v>111562</c:v>
                </c:pt>
                <c:pt idx="4">
                  <c:v>949.49</c:v>
                </c:pt>
              </c:numCache>
            </c:numRef>
          </c:val>
          <c:extLst>
            <c:ext xmlns:c16="http://schemas.microsoft.com/office/drawing/2014/chart" uri="{C3380CC4-5D6E-409C-BE32-E72D297353CC}">
              <c16:uniqueId val="{0000000A-1A5C-4138-B11B-66D6CEF0EF63}"/>
            </c:ext>
          </c:extLst>
        </c:ser>
        <c:dLbls>
          <c:dLblPos val="outEnd"/>
          <c:showLegendKey val="0"/>
          <c:showVal val="0"/>
          <c:showCatName val="0"/>
          <c:showSerName val="0"/>
          <c:showPercent val="1"/>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42EBB0-4685-4ED3-B641-8997018D5A7B}" type="datetimeFigureOut">
              <a:rPr lang="en-GB" smtClean="0"/>
              <a:t>30/01/2025</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9896E33-59A6-4BC8-AC7D-7D031EDF6726}" type="slidenum">
              <a:rPr lang="en-GB" smtClean="0"/>
              <a:t>‹#›</a:t>
            </a:fld>
            <a:endParaRPr lang="en-GB" dirty="0"/>
          </a:p>
        </p:txBody>
      </p:sp>
    </p:spTree>
    <p:extLst>
      <p:ext uri="{BB962C8B-B14F-4D97-AF65-F5344CB8AC3E}">
        <p14:creationId xmlns:p14="http://schemas.microsoft.com/office/powerpoint/2010/main" val="23520153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9896E33-59A6-4BC8-AC7D-7D031EDF6726}" type="slidenum">
              <a:rPr lang="en-GB" smtClean="0"/>
              <a:t>17</a:t>
            </a:fld>
            <a:endParaRPr lang="en-GB" dirty="0"/>
          </a:p>
        </p:txBody>
      </p:sp>
    </p:spTree>
    <p:extLst>
      <p:ext uri="{BB962C8B-B14F-4D97-AF65-F5344CB8AC3E}">
        <p14:creationId xmlns:p14="http://schemas.microsoft.com/office/powerpoint/2010/main" val="40382672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BE51A5-0289-35CB-EC02-85FEB809A94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0FC631D-4CE6-5C43-A91E-D52AFCE119A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C777428-1F03-CF4A-2B2B-6E8DFCE50136}"/>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826F8D1E-AD55-6494-2543-ABC2494C64E4}"/>
              </a:ext>
            </a:extLst>
          </p:cNvPr>
          <p:cNvSpPr>
            <a:spLocks noGrp="1"/>
          </p:cNvSpPr>
          <p:nvPr>
            <p:ph type="sldNum" sz="quarter" idx="5"/>
          </p:nvPr>
        </p:nvSpPr>
        <p:spPr/>
        <p:txBody>
          <a:bodyPr/>
          <a:lstStyle/>
          <a:p>
            <a:fld id="{69896E33-59A6-4BC8-AC7D-7D031EDF6726}" type="slidenum">
              <a:rPr lang="en-GB" smtClean="0"/>
              <a:t>26</a:t>
            </a:fld>
            <a:endParaRPr lang="en-GB" dirty="0"/>
          </a:p>
        </p:txBody>
      </p:sp>
    </p:spTree>
    <p:extLst>
      <p:ext uri="{BB962C8B-B14F-4D97-AF65-F5344CB8AC3E}">
        <p14:creationId xmlns:p14="http://schemas.microsoft.com/office/powerpoint/2010/main" val="41479180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D9207A-E28C-5801-AD9E-73D45738FBC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9DB3B1A-72EB-EBD7-43F4-3BD6EBF141D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A4CD109-F816-8C91-EF39-9C5A1CB4EC66}"/>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E240C4F8-3B68-E7B9-694F-3FAC26826060}"/>
              </a:ext>
            </a:extLst>
          </p:cNvPr>
          <p:cNvSpPr>
            <a:spLocks noGrp="1"/>
          </p:cNvSpPr>
          <p:nvPr>
            <p:ph type="sldNum" sz="quarter" idx="5"/>
          </p:nvPr>
        </p:nvSpPr>
        <p:spPr/>
        <p:txBody>
          <a:bodyPr/>
          <a:lstStyle/>
          <a:p>
            <a:fld id="{69896E33-59A6-4BC8-AC7D-7D031EDF6726}" type="slidenum">
              <a:rPr lang="en-GB" smtClean="0"/>
              <a:t>27</a:t>
            </a:fld>
            <a:endParaRPr lang="en-GB" dirty="0"/>
          </a:p>
        </p:txBody>
      </p:sp>
    </p:spTree>
    <p:extLst>
      <p:ext uri="{BB962C8B-B14F-4D97-AF65-F5344CB8AC3E}">
        <p14:creationId xmlns:p14="http://schemas.microsoft.com/office/powerpoint/2010/main" val="18042175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AB27EE-4339-D262-28B2-300132E0EFE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68CBB7A-7366-0F47-E586-3EE52FEC18B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BD21B6F-5116-CD06-1F66-79EB83C54306}"/>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DB1532C8-7566-D0F9-20FD-31DB37D13511}"/>
              </a:ext>
            </a:extLst>
          </p:cNvPr>
          <p:cNvSpPr>
            <a:spLocks noGrp="1"/>
          </p:cNvSpPr>
          <p:nvPr>
            <p:ph type="sldNum" sz="quarter" idx="5"/>
          </p:nvPr>
        </p:nvSpPr>
        <p:spPr/>
        <p:txBody>
          <a:bodyPr/>
          <a:lstStyle/>
          <a:p>
            <a:fld id="{69896E33-59A6-4BC8-AC7D-7D031EDF6726}" type="slidenum">
              <a:rPr lang="en-GB" smtClean="0"/>
              <a:t>18</a:t>
            </a:fld>
            <a:endParaRPr lang="en-GB" dirty="0"/>
          </a:p>
        </p:txBody>
      </p:sp>
    </p:spTree>
    <p:extLst>
      <p:ext uri="{BB962C8B-B14F-4D97-AF65-F5344CB8AC3E}">
        <p14:creationId xmlns:p14="http://schemas.microsoft.com/office/powerpoint/2010/main" val="32657356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A5E8D3-6523-EED1-A0EC-74E33849290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E2B8E2C-AB4A-65E9-8304-5CB9F3062B7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01B8577-DEDC-A202-D797-34788484767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99F98D4B-93E1-7FD7-7973-426A0D70511C}"/>
              </a:ext>
            </a:extLst>
          </p:cNvPr>
          <p:cNvSpPr>
            <a:spLocks noGrp="1"/>
          </p:cNvSpPr>
          <p:nvPr>
            <p:ph type="sldNum" sz="quarter" idx="5"/>
          </p:nvPr>
        </p:nvSpPr>
        <p:spPr/>
        <p:txBody>
          <a:bodyPr/>
          <a:lstStyle/>
          <a:p>
            <a:fld id="{69896E33-59A6-4BC8-AC7D-7D031EDF6726}" type="slidenum">
              <a:rPr lang="en-GB" smtClean="0"/>
              <a:t>19</a:t>
            </a:fld>
            <a:endParaRPr lang="en-GB" dirty="0"/>
          </a:p>
        </p:txBody>
      </p:sp>
    </p:spTree>
    <p:extLst>
      <p:ext uri="{BB962C8B-B14F-4D97-AF65-F5344CB8AC3E}">
        <p14:creationId xmlns:p14="http://schemas.microsoft.com/office/powerpoint/2010/main" val="30653820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F2B895-B644-5677-D586-789755EF37D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92785D3-8DD2-91E6-AF4E-9CD65BC3C21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16B0676-8788-FB1B-D7C1-95784128411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8DCEFB71-8DC7-3B5D-867D-A21B0359189F}"/>
              </a:ext>
            </a:extLst>
          </p:cNvPr>
          <p:cNvSpPr>
            <a:spLocks noGrp="1"/>
          </p:cNvSpPr>
          <p:nvPr>
            <p:ph type="sldNum" sz="quarter" idx="5"/>
          </p:nvPr>
        </p:nvSpPr>
        <p:spPr/>
        <p:txBody>
          <a:bodyPr/>
          <a:lstStyle/>
          <a:p>
            <a:fld id="{69896E33-59A6-4BC8-AC7D-7D031EDF6726}" type="slidenum">
              <a:rPr lang="en-GB" smtClean="0"/>
              <a:t>20</a:t>
            </a:fld>
            <a:endParaRPr lang="en-GB" dirty="0"/>
          </a:p>
        </p:txBody>
      </p:sp>
    </p:spTree>
    <p:extLst>
      <p:ext uri="{BB962C8B-B14F-4D97-AF65-F5344CB8AC3E}">
        <p14:creationId xmlns:p14="http://schemas.microsoft.com/office/powerpoint/2010/main" val="15460016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0833B0-C392-E14A-7E92-6037A33A127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9D457B7-3C4C-26BB-C679-F40574A6110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64132E5-0A5F-262B-F496-FF8BB573AFC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4BACC7CF-95E3-07EA-EF4C-CDA70174405F}"/>
              </a:ext>
            </a:extLst>
          </p:cNvPr>
          <p:cNvSpPr>
            <a:spLocks noGrp="1"/>
          </p:cNvSpPr>
          <p:nvPr>
            <p:ph type="sldNum" sz="quarter" idx="5"/>
          </p:nvPr>
        </p:nvSpPr>
        <p:spPr/>
        <p:txBody>
          <a:bodyPr/>
          <a:lstStyle/>
          <a:p>
            <a:fld id="{69896E33-59A6-4BC8-AC7D-7D031EDF6726}" type="slidenum">
              <a:rPr lang="en-GB" smtClean="0"/>
              <a:t>21</a:t>
            </a:fld>
            <a:endParaRPr lang="en-GB" dirty="0"/>
          </a:p>
        </p:txBody>
      </p:sp>
    </p:spTree>
    <p:extLst>
      <p:ext uri="{BB962C8B-B14F-4D97-AF65-F5344CB8AC3E}">
        <p14:creationId xmlns:p14="http://schemas.microsoft.com/office/powerpoint/2010/main" val="20750623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56095F-9778-5157-918A-5588A3D6EB3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3E49518-07AA-677E-5747-07B061D6523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E47A99F-CDFB-C963-E219-56A46CA31822}"/>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8D15FAE4-E02A-8407-0BBE-509E45CAA42C}"/>
              </a:ext>
            </a:extLst>
          </p:cNvPr>
          <p:cNvSpPr>
            <a:spLocks noGrp="1"/>
          </p:cNvSpPr>
          <p:nvPr>
            <p:ph type="sldNum" sz="quarter" idx="5"/>
          </p:nvPr>
        </p:nvSpPr>
        <p:spPr/>
        <p:txBody>
          <a:bodyPr/>
          <a:lstStyle/>
          <a:p>
            <a:fld id="{69896E33-59A6-4BC8-AC7D-7D031EDF6726}" type="slidenum">
              <a:rPr lang="en-GB" smtClean="0"/>
              <a:t>22</a:t>
            </a:fld>
            <a:endParaRPr lang="en-GB" dirty="0"/>
          </a:p>
        </p:txBody>
      </p:sp>
    </p:spTree>
    <p:extLst>
      <p:ext uri="{BB962C8B-B14F-4D97-AF65-F5344CB8AC3E}">
        <p14:creationId xmlns:p14="http://schemas.microsoft.com/office/powerpoint/2010/main" val="22567651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57813F-E6FB-80B0-2239-9A1858638E0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082A0B2-1B52-588C-5C1A-8736DD4C377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2AF10FC-497B-EAF1-0E71-B50D77BDA97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4007E0B-9259-B17C-85C4-0A9B625F5010}"/>
              </a:ext>
            </a:extLst>
          </p:cNvPr>
          <p:cNvSpPr>
            <a:spLocks noGrp="1"/>
          </p:cNvSpPr>
          <p:nvPr>
            <p:ph type="sldNum" sz="quarter" idx="5"/>
          </p:nvPr>
        </p:nvSpPr>
        <p:spPr/>
        <p:txBody>
          <a:bodyPr/>
          <a:lstStyle/>
          <a:p>
            <a:fld id="{69896E33-59A6-4BC8-AC7D-7D031EDF6726}" type="slidenum">
              <a:rPr lang="en-GB" smtClean="0"/>
              <a:t>23</a:t>
            </a:fld>
            <a:endParaRPr lang="en-GB" dirty="0"/>
          </a:p>
        </p:txBody>
      </p:sp>
    </p:spTree>
    <p:extLst>
      <p:ext uri="{BB962C8B-B14F-4D97-AF65-F5344CB8AC3E}">
        <p14:creationId xmlns:p14="http://schemas.microsoft.com/office/powerpoint/2010/main" val="16399089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616FFA-87FD-8456-29A6-EC1CD0BF6F3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EA2271B-BDE1-8B53-169B-A6C3757A2EA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EC60F96-557F-2D15-8E0D-FAEF99AD6951}"/>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9D8D1829-C202-3082-A545-F701FBACF9C6}"/>
              </a:ext>
            </a:extLst>
          </p:cNvPr>
          <p:cNvSpPr>
            <a:spLocks noGrp="1"/>
          </p:cNvSpPr>
          <p:nvPr>
            <p:ph type="sldNum" sz="quarter" idx="5"/>
          </p:nvPr>
        </p:nvSpPr>
        <p:spPr/>
        <p:txBody>
          <a:bodyPr/>
          <a:lstStyle/>
          <a:p>
            <a:fld id="{69896E33-59A6-4BC8-AC7D-7D031EDF6726}" type="slidenum">
              <a:rPr lang="en-GB" smtClean="0"/>
              <a:t>24</a:t>
            </a:fld>
            <a:endParaRPr lang="en-GB" dirty="0"/>
          </a:p>
        </p:txBody>
      </p:sp>
    </p:spTree>
    <p:extLst>
      <p:ext uri="{BB962C8B-B14F-4D97-AF65-F5344CB8AC3E}">
        <p14:creationId xmlns:p14="http://schemas.microsoft.com/office/powerpoint/2010/main" val="4555050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21CDD2-36EE-BFF9-A4EC-6DE1800D7D6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EC0AE91-EFE1-9E7C-5B59-07A4901CEAD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B2194B4-D9C5-39A3-8F28-DE0078FD99E1}"/>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E4FFEDB-AAD9-0899-3903-3DD807BCFDA8}"/>
              </a:ext>
            </a:extLst>
          </p:cNvPr>
          <p:cNvSpPr>
            <a:spLocks noGrp="1"/>
          </p:cNvSpPr>
          <p:nvPr>
            <p:ph type="sldNum" sz="quarter" idx="5"/>
          </p:nvPr>
        </p:nvSpPr>
        <p:spPr/>
        <p:txBody>
          <a:bodyPr/>
          <a:lstStyle/>
          <a:p>
            <a:fld id="{69896E33-59A6-4BC8-AC7D-7D031EDF6726}" type="slidenum">
              <a:rPr lang="en-GB" smtClean="0"/>
              <a:t>25</a:t>
            </a:fld>
            <a:endParaRPr lang="en-GB" dirty="0"/>
          </a:p>
        </p:txBody>
      </p:sp>
    </p:spTree>
    <p:extLst>
      <p:ext uri="{BB962C8B-B14F-4D97-AF65-F5344CB8AC3E}">
        <p14:creationId xmlns:p14="http://schemas.microsoft.com/office/powerpoint/2010/main" val="25004581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FB5319-A6A9-9694-EF52-D91CABA7FBB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F76D4BF6-2DA3-4B6B-EF5D-C4026F78BCF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F7B7214-9ADC-E048-EC3A-4E468FA01354}"/>
              </a:ext>
            </a:extLst>
          </p:cNvPr>
          <p:cNvSpPr>
            <a:spLocks noGrp="1"/>
          </p:cNvSpPr>
          <p:nvPr>
            <p:ph type="dt" sz="half" idx="10"/>
          </p:nvPr>
        </p:nvSpPr>
        <p:spPr/>
        <p:txBody>
          <a:bodyPr/>
          <a:lstStyle/>
          <a:p>
            <a:fld id="{D16899BE-2849-49F9-8885-1D4D17E2981C}" type="datetimeFigureOut">
              <a:rPr lang="en-GB" smtClean="0"/>
              <a:t>30/01/2025</a:t>
            </a:fld>
            <a:endParaRPr lang="en-GB" dirty="0"/>
          </a:p>
        </p:txBody>
      </p:sp>
      <p:sp>
        <p:nvSpPr>
          <p:cNvPr id="5" name="Footer Placeholder 4">
            <a:extLst>
              <a:ext uri="{FF2B5EF4-FFF2-40B4-BE49-F238E27FC236}">
                <a16:creationId xmlns:a16="http://schemas.microsoft.com/office/drawing/2014/main" id="{5F73ABDA-EB06-8F16-296C-1D967D24450D}"/>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7939A1A1-F035-8D61-D339-6E7A4C324C4A}"/>
              </a:ext>
            </a:extLst>
          </p:cNvPr>
          <p:cNvSpPr>
            <a:spLocks noGrp="1"/>
          </p:cNvSpPr>
          <p:nvPr>
            <p:ph type="sldNum" sz="quarter" idx="12"/>
          </p:nvPr>
        </p:nvSpPr>
        <p:spPr/>
        <p:txBody>
          <a:bodyPr/>
          <a:lstStyle/>
          <a:p>
            <a:fld id="{833B5D93-16DC-4956-B198-2FECEDD1E5A2}" type="slidenum">
              <a:rPr lang="en-GB" smtClean="0"/>
              <a:t>‹#›</a:t>
            </a:fld>
            <a:endParaRPr lang="en-GB" dirty="0"/>
          </a:p>
        </p:txBody>
      </p:sp>
    </p:spTree>
    <p:extLst>
      <p:ext uri="{BB962C8B-B14F-4D97-AF65-F5344CB8AC3E}">
        <p14:creationId xmlns:p14="http://schemas.microsoft.com/office/powerpoint/2010/main" val="14148689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B3FC2B-5620-01C6-0E0D-3CFA7E7DB48F}"/>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F32D442-8EBC-CEE2-4968-9A62819DBFF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6BA4465-8EAB-80D5-4D10-AC868834112F}"/>
              </a:ext>
            </a:extLst>
          </p:cNvPr>
          <p:cNvSpPr>
            <a:spLocks noGrp="1"/>
          </p:cNvSpPr>
          <p:nvPr>
            <p:ph type="dt" sz="half" idx="10"/>
          </p:nvPr>
        </p:nvSpPr>
        <p:spPr/>
        <p:txBody>
          <a:bodyPr/>
          <a:lstStyle/>
          <a:p>
            <a:fld id="{D16899BE-2849-49F9-8885-1D4D17E2981C}" type="datetimeFigureOut">
              <a:rPr lang="en-GB" smtClean="0"/>
              <a:t>30/01/2025</a:t>
            </a:fld>
            <a:endParaRPr lang="en-GB" dirty="0"/>
          </a:p>
        </p:txBody>
      </p:sp>
      <p:sp>
        <p:nvSpPr>
          <p:cNvPr id="5" name="Footer Placeholder 4">
            <a:extLst>
              <a:ext uri="{FF2B5EF4-FFF2-40B4-BE49-F238E27FC236}">
                <a16:creationId xmlns:a16="http://schemas.microsoft.com/office/drawing/2014/main" id="{BD0F6943-5B1D-7C47-2018-264A3AC94B31}"/>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06C9B23A-B786-7E15-CA87-1AA21D35495C}"/>
              </a:ext>
            </a:extLst>
          </p:cNvPr>
          <p:cNvSpPr>
            <a:spLocks noGrp="1"/>
          </p:cNvSpPr>
          <p:nvPr>
            <p:ph type="sldNum" sz="quarter" idx="12"/>
          </p:nvPr>
        </p:nvSpPr>
        <p:spPr/>
        <p:txBody>
          <a:bodyPr/>
          <a:lstStyle/>
          <a:p>
            <a:fld id="{833B5D93-16DC-4956-B198-2FECEDD1E5A2}" type="slidenum">
              <a:rPr lang="en-GB" smtClean="0"/>
              <a:t>‹#›</a:t>
            </a:fld>
            <a:endParaRPr lang="en-GB" dirty="0"/>
          </a:p>
        </p:txBody>
      </p:sp>
    </p:spTree>
    <p:extLst>
      <p:ext uri="{BB962C8B-B14F-4D97-AF65-F5344CB8AC3E}">
        <p14:creationId xmlns:p14="http://schemas.microsoft.com/office/powerpoint/2010/main" val="22802639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2F805E0-9B9D-0ED8-6DB0-17AB30C41E8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0F1975F-3779-2AED-217E-75FD7138EE4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257D9B5-1129-5E22-3878-32C935DEBD76}"/>
              </a:ext>
            </a:extLst>
          </p:cNvPr>
          <p:cNvSpPr>
            <a:spLocks noGrp="1"/>
          </p:cNvSpPr>
          <p:nvPr>
            <p:ph type="dt" sz="half" idx="10"/>
          </p:nvPr>
        </p:nvSpPr>
        <p:spPr/>
        <p:txBody>
          <a:bodyPr/>
          <a:lstStyle/>
          <a:p>
            <a:fld id="{D16899BE-2849-49F9-8885-1D4D17E2981C}" type="datetimeFigureOut">
              <a:rPr lang="en-GB" smtClean="0"/>
              <a:t>30/01/2025</a:t>
            </a:fld>
            <a:endParaRPr lang="en-GB" dirty="0"/>
          </a:p>
        </p:txBody>
      </p:sp>
      <p:sp>
        <p:nvSpPr>
          <p:cNvPr id="5" name="Footer Placeholder 4">
            <a:extLst>
              <a:ext uri="{FF2B5EF4-FFF2-40B4-BE49-F238E27FC236}">
                <a16:creationId xmlns:a16="http://schemas.microsoft.com/office/drawing/2014/main" id="{AE635116-2108-42CE-11B7-082DF0AD5A9C}"/>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A9134A33-AAC2-F306-74DB-81E5197D5AF5}"/>
              </a:ext>
            </a:extLst>
          </p:cNvPr>
          <p:cNvSpPr>
            <a:spLocks noGrp="1"/>
          </p:cNvSpPr>
          <p:nvPr>
            <p:ph type="sldNum" sz="quarter" idx="12"/>
          </p:nvPr>
        </p:nvSpPr>
        <p:spPr/>
        <p:txBody>
          <a:bodyPr/>
          <a:lstStyle/>
          <a:p>
            <a:fld id="{833B5D93-16DC-4956-B198-2FECEDD1E5A2}" type="slidenum">
              <a:rPr lang="en-GB" smtClean="0"/>
              <a:t>‹#›</a:t>
            </a:fld>
            <a:endParaRPr lang="en-GB" dirty="0"/>
          </a:p>
        </p:txBody>
      </p:sp>
    </p:spTree>
    <p:extLst>
      <p:ext uri="{BB962C8B-B14F-4D97-AF65-F5344CB8AC3E}">
        <p14:creationId xmlns:p14="http://schemas.microsoft.com/office/powerpoint/2010/main" val="19070523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EBDD16-E4DE-FFF6-F468-B7867AD5CC3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C5DE7B6-C7BC-273C-4AD7-62146D95590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32E089D-281D-4A7D-C914-19B8D27B8B7D}"/>
              </a:ext>
            </a:extLst>
          </p:cNvPr>
          <p:cNvSpPr>
            <a:spLocks noGrp="1"/>
          </p:cNvSpPr>
          <p:nvPr>
            <p:ph type="dt" sz="half" idx="10"/>
          </p:nvPr>
        </p:nvSpPr>
        <p:spPr/>
        <p:txBody>
          <a:bodyPr/>
          <a:lstStyle/>
          <a:p>
            <a:fld id="{D16899BE-2849-49F9-8885-1D4D17E2981C}" type="datetimeFigureOut">
              <a:rPr lang="en-GB" smtClean="0"/>
              <a:t>30/01/2025</a:t>
            </a:fld>
            <a:endParaRPr lang="en-GB" dirty="0"/>
          </a:p>
        </p:txBody>
      </p:sp>
      <p:sp>
        <p:nvSpPr>
          <p:cNvPr id="5" name="Footer Placeholder 4">
            <a:extLst>
              <a:ext uri="{FF2B5EF4-FFF2-40B4-BE49-F238E27FC236}">
                <a16:creationId xmlns:a16="http://schemas.microsoft.com/office/drawing/2014/main" id="{E9FB10CA-E20C-98D9-8AE3-D89684B2BD83}"/>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3C7E2B68-6015-87F7-AAFA-A1567E1FA288}"/>
              </a:ext>
            </a:extLst>
          </p:cNvPr>
          <p:cNvSpPr>
            <a:spLocks noGrp="1"/>
          </p:cNvSpPr>
          <p:nvPr>
            <p:ph type="sldNum" sz="quarter" idx="12"/>
          </p:nvPr>
        </p:nvSpPr>
        <p:spPr/>
        <p:txBody>
          <a:bodyPr/>
          <a:lstStyle/>
          <a:p>
            <a:fld id="{833B5D93-16DC-4956-B198-2FECEDD1E5A2}" type="slidenum">
              <a:rPr lang="en-GB" smtClean="0"/>
              <a:t>‹#›</a:t>
            </a:fld>
            <a:endParaRPr lang="en-GB" dirty="0"/>
          </a:p>
        </p:txBody>
      </p:sp>
    </p:spTree>
    <p:extLst>
      <p:ext uri="{BB962C8B-B14F-4D97-AF65-F5344CB8AC3E}">
        <p14:creationId xmlns:p14="http://schemas.microsoft.com/office/powerpoint/2010/main" val="3701195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879E1A-0F64-6FD5-7D7F-A4C0EA24A71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0D961AF-C752-500E-DE77-9188915B9EA1}"/>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E9A7774-55EF-3D56-BA28-4EFEC5E7A6DA}"/>
              </a:ext>
            </a:extLst>
          </p:cNvPr>
          <p:cNvSpPr>
            <a:spLocks noGrp="1"/>
          </p:cNvSpPr>
          <p:nvPr>
            <p:ph type="dt" sz="half" idx="10"/>
          </p:nvPr>
        </p:nvSpPr>
        <p:spPr/>
        <p:txBody>
          <a:bodyPr/>
          <a:lstStyle/>
          <a:p>
            <a:fld id="{D16899BE-2849-49F9-8885-1D4D17E2981C}" type="datetimeFigureOut">
              <a:rPr lang="en-GB" smtClean="0"/>
              <a:t>30/01/2025</a:t>
            </a:fld>
            <a:endParaRPr lang="en-GB" dirty="0"/>
          </a:p>
        </p:txBody>
      </p:sp>
      <p:sp>
        <p:nvSpPr>
          <p:cNvPr id="5" name="Footer Placeholder 4">
            <a:extLst>
              <a:ext uri="{FF2B5EF4-FFF2-40B4-BE49-F238E27FC236}">
                <a16:creationId xmlns:a16="http://schemas.microsoft.com/office/drawing/2014/main" id="{B8F35D28-FDD5-F897-9361-B5A11F0A3A34}"/>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BAFE61C0-07CB-F17B-DD0D-F257DB9509F6}"/>
              </a:ext>
            </a:extLst>
          </p:cNvPr>
          <p:cNvSpPr>
            <a:spLocks noGrp="1"/>
          </p:cNvSpPr>
          <p:nvPr>
            <p:ph type="sldNum" sz="quarter" idx="12"/>
          </p:nvPr>
        </p:nvSpPr>
        <p:spPr/>
        <p:txBody>
          <a:bodyPr/>
          <a:lstStyle/>
          <a:p>
            <a:fld id="{833B5D93-16DC-4956-B198-2FECEDD1E5A2}" type="slidenum">
              <a:rPr lang="en-GB" smtClean="0"/>
              <a:t>‹#›</a:t>
            </a:fld>
            <a:endParaRPr lang="en-GB" dirty="0"/>
          </a:p>
        </p:txBody>
      </p:sp>
    </p:spTree>
    <p:extLst>
      <p:ext uri="{BB962C8B-B14F-4D97-AF65-F5344CB8AC3E}">
        <p14:creationId xmlns:p14="http://schemas.microsoft.com/office/powerpoint/2010/main" val="262833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7770C4-2DDC-DCFF-8C54-0351D102F3E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BEA498B-9B92-BC26-4154-8C9C65B5321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0E4AF37-8378-E7E1-9614-AC46E745742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2AAEB87-0EFA-C7B0-68C6-38B47EED794E}"/>
              </a:ext>
            </a:extLst>
          </p:cNvPr>
          <p:cNvSpPr>
            <a:spLocks noGrp="1"/>
          </p:cNvSpPr>
          <p:nvPr>
            <p:ph type="dt" sz="half" idx="10"/>
          </p:nvPr>
        </p:nvSpPr>
        <p:spPr/>
        <p:txBody>
          <a:bodyPr/>
          <a:lstStyle/>
          <a:p>
            <a:fld id="{D16899BE-2849-49F9-8885-1D4D17E2981C}" type="datetimeFigureOut">
              <a:rPr lang="en-GB" smtClean="0"/>
              <a:t>30/01/2025</a:t>
            </a:fld>
            <a:endParaRPr lang="en-GB" dirty="0"/>
          </a:p>
        </p:txBody>
      </p:sp>
      <p:sp>
        <p:nvSpPr>
          <p:cNvPr id="6" name="Footer Placeholder 5">
            <a:extLst>
              <a:ext uri="{FF2B5EF4-FFF2-40B4-BE49-F238E27FC236}">
                <a16:creationId xmlns:a16="http://schemas.microsoft.com/office/drawing/2014/main" id="{07E0BB67-726F-802F-7EB5-175170BA470B}"/>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B6174A31-A9CC-2B74-61A7-C63080C2A278}"/>
              </a:ext>
            </a:extLst>
          </p:cNvPr>
          <p:cNvSpPr>
            <a:spLocks noGrp="1"/>
          </p:cNvSpPr>
          <p:nvPr>
            <p:ph type="sldNum" sz="quarter" idx="12"/>
          </p:nvPr>
        </p:nvSpPr>
        <p:spPr/>
        <p:txBody>
          <a:bodyPr/>
          <a:lstStyle/>
          <a:p>
            <a:fld id="{833B5D93-16DC-4956-B198-2FECEDD1E5A2}" type="slidenum">
              <a:rPr lang="en-GB" smtClean="0"/>
              <a:t>‹#›</a:t>
            </a:fld>
            <a:endParaRPr lang="en-GB" dirty="0"/>
          </a:p>
        </p:txBody>
      </p:sp>
    </p:spTree>
    <p:extLst>
      <p:ext uri="{BB962C8B-B14F-4D97-AF65-F5344CB8AC3E}">
        <p14:creationId xmlns:p14="http://schemas.microsoft.com/office/powerpoint/2010/main" val="41927820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793069-7607-C14B-AD42-62C1CF6433C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22F04E1-1429-F9EC-F5EF-ADA407513CC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9DFB62F-5D05-2C54-E2F3-652A41B3133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2FB9999-F6C3-A7A9-A3B5-F6DEAFC296A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917E319-B88C-E94C-13CB-181E6BDB802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1D9CD66-50CB-CAD1-1944-74A0465EE34D}"/>
              </a:ext>
            </a:extLst>
          </p:cNvPr>
          <p:cNvSpPr>
            <a:spLocks noGrp="1"/>
          </p:cNvSpPr>
          <p:nvPr>
            <p:ph type="dt" sz="half" idx="10"/>
          </p:nvPr>
        </p:nvSpPr>
        <p:spPr/>
        <p:txBody>
          <a:bodyPr/>
          <a:lstStyle/>
          <a:p>
            <a:fld id="{D16899BE-2849-49F9-8885-1D4D17E2981C}" type="datetimeFigureOut">
              <a:rPr lang="en-GB" smtClean="0"/>
              <a:t>30/01/2025</a:t>
            </a:fld>
            <a:endParaRPr lang="en-GB" dirty="0"/>
          </a:p>
        </p:txBody>
      </p:sp>
      <p:sp>
        <p:nvSpPr>
          <p:cNvPr id="8" name="Footer Placeholder 7">
            <a:extLst>
              <a:ext uri="{FF2B5EF4-FFF2-40B4-BE49-F238E27FC236}">
                <a16:creationId xmlns:a16="http://schemas.microsoft.com/office/drawing/2014/main" id="{58A69992-1D9A-916C-512D-6930EE6D6521}"/>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147A8C83-754C-F8F3-D5AF-0141E39AFFFE}"/>
              </a:ext>
            </a:extLst>
          </p:cNvPr>
          <p:cNvSpPr>
            <a:spLocks noGrp="1"/>
          </p:cNvSpPr>
          <p:nvPr>
            <p:ph type="sldNum" sz="quarter" idx="12"/>
          </p:nvPr>
        </p:nvSpPr>
        <p:spPr/>
        <p:txBody>
          <a:bodyPr/>
          <a:lstStyle/>
          <a:p>
            <a:fld id="{833B5D93-16DC-4956-B198-2FECEDD1E5A2}" type="slidenum">
              <a:rPr lang="en-GB" smtClean="0"/>
              <a:t>‹#›</a:t>
            </a:fld>
            <a:endParaRPr lang="en-GB" dirty="0"/>
          </a:p>
        </p:txBody>
      </p:sp>
    </p:spTree>
    <p:extLst>
      <p:ext uri="{BB962C8B-B14F-4D97-AF65-F5344CB8AC3E}">
        <p14:creationId xmlns:p14="http://schemas.microsoft.com/office/powerpoint/2010/main" val="13720467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590151-7BE1-9609-C10F-3DB7C8C143A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8F531B4A-1466-F593-2D79-D39F11583D8A}"/>
              </a:ext>
            </a:extLst>
          </p:cNvPr>
          <p:cNvSpPr>
            <a:spLocks noGrp="1"/>
          </p:cNvSpPr>
          <p:nvPr>
            <p:ph type="dt" sz="half" idx="10"/>
          </p:nvPr>
        </p:nvSpPr>
        <p:spPr/>
        <p:txBody>
          <a:bodyPr/>
          <a:lstStyle/>
          <a:p>
            <a:fld id="{D16899BE-2849-49F9-8885-1D4D17E2981C}" type="datetimeFigureOut">
              <a:rPr lang="en-GB" smtClean="0"/>
              <a:t>30/01/2025</a:t>
            </a:fld>
            <a:endParaRPr lang="en-GB" dirty="0"/>
          </a:p>
        </p:txBody>
      </p:sp>
      <p:sp>
        <p:nvSpPr>
          <p:cNvPr id="4" name="Footer Placeholder 3">
            <a:extLst>
              <a:ext uri="{FF2B5EF4-FFF2-40B4-BE49-F238E27FC236}">
                <a16:creationId xmlns:a16="http://schemas.microsoft.com/office/drawing/2014/main" id="{E861C756-89B8-BC03-63B5-8C8123C50502}"/>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96C0C481-F33F-7119-882D-CDC9A2999D81}"/>
              </a:ext>
            </a:extLst>
          </p:cNvPr>
          <p:cNvSpPr>
            <a:spLocks noGrp="1"/>
          </p:cNvSpPr>
          <p:nvPr>
            <p:ph type="sldNum" sz="quarter" idx="12"/>
          </p:nvPr>
        </p:nvSpPr>
        <p:spPr/>
        <p:txBody>
          <a:bodyPr/>
          <a:lstStyle/>
          <a:p>
            <a:fld id="{833B5D93-16DC-4956-B198-2FECEDD1E5A2}" type="slidenum">
              <a:rPr lang="en-GB" smtClean="0"/>
              <a:t>‹#›</a:t>
            </a:fld>
            <a:endParaRPr lang="en-GB" dirty="0"/>
          </a:p>
        </p:txBody>
      </p:sp>
    </p:spTree>
    <p:extLst>
      <p:ext uri="{BB962C8B-B14F-4D97-AF65-F5344CB8AC3E}">
        <p14:creationId xmlns:p14="http://schemas.microsoft.com/office/powerpoint/2010/main" val="41620985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27A4BB1-0438-57C1-DAA1-3CE3E8D1C05B}"/>
              </a:ext>
            </a:extLst>
          </p:cNvPr>
          <p:cNvSpPr>
            <a:spLocks noGrp="1"/>
          </p:cNvSpPr>
          <p:nvPr>
            <p:ph type="dt" sz="half" idx="10"/>
          </p:nvPr>
        </p:nvSpPr>
        <p:spPr/>
        <p:txBody>
          <a:bodyPr/>
          <a:lstStyle/>
          <a:p>
            <a:fld id="{D16899BE-2849-49F9-8885-1D4D17E2981C}" type="datetimeFigureOut">
              <a:rPr lang="en-GB" smtClean="0"/>
              <a:t>30/01/2025</a:t>
            </a:fld>
            <a:endParaRPr lang="en-GB" dirty="0"/>
          </a:p>
        </p:txBody>
      </p:sp>
      <p:sp>
        <p:nvSpPr>
          <p:cNvPr id="3" name="Footer Placeholder 2">
            <a:extLst>
              <a:ext uri="{FF2B5EF4-FFF2-40B4-BE49-F238E27FC236}">
                <a16:creationId xmlns:a16="http://schemas.microsoft.com/office/drawing/2014/main" id="{F7750351-80BC-B18F-7A3A-E24E39C0F2B8}"/>
              </a:ext>
            </a:extLst>
          </p:cNvPr>
          <p:cNvSpPr>
            <a:spLocks noGrp="1"/>
          </p:cNvSpPr>
          <p:nvPr>
            <p:ph type="ftr" sz="quarter" idx="11"/>
          </p:nvPr>
        </p:nvSpPr>
        <p:spPr/>
        <p:txBody>
          <a:bodyPr/>
          <a:lstStyle/>
          <a:p>
            <a:endParaRPr lang="en-GB" dirty="0"/>
          </a:p>
        </p:txBody>
      </p:sp>
      <p:sp>
        <p:nvSpPr>
          <p:cNvPr id="4" name="Slide Number Placeholder 3">
            <a:extLst>
              <a:ext uri="{FF2B5EF4-FFF2-40B4-BE49-F238E27FC236}">
                <a16:creationId xmlns:a16="http://schemas.microsoft.com/office/drawing/2014/main" id="{0F63A277-85C4-29AE-5319-A5DDFBDE6CDF}"/>
              </a:ext>
            </a:extLst>
          </p:cNvPr>
          <p:cNvSpPr>
            <a:spLocks noGrp="1"/>
          </p:cNvSpPr>
          <p:nvPr>
            <p:ph type="sldNum" sz="quarter" idx="12"/>
          </p:nvPr>
        </p:nvSpPr>
        <p:spPr/>
        <p:txBody>
          <a:bodyPr/>
          <a:lstStyle/>
          <a:p>
            <a:fld id="{833B5D93-16DC-4956-B198-2FECEDD1E5A2}" type="slidenum">
              <a:rPr lang="en-GB" smtClean="0"/>
              <a:t>‹#›</a:t>
            </a:fld>
            <a:endParaRPr lang="en-GB" dirty="0"/>
          </a:p>
        </p:txBody>
      </p:sp>
    </p:spTree>
    <p:extLst>
      <p:ext uri="{BB962C8B-B14F-4D97-AF65-F5344CB8AC3E}">
        <p14:creationId xmlns:p14="http://schemas.microsoft.com/office/powerpoint/2010/main" val="16080385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0AB74E-E88C-D6F2-C8FF-E864EF13D3E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1423E2C-DDF2-C809-00C2-4D219F7BE3E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94734EA-6CFC-8810-BBD7-1E106052ADB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F96B82F-D57B-BADA-A555-87301492432F}"/>
              </a:ext>
            </a:extLst>
          </p:cNvPr>
          <p:cNvSpPr>
            <a:spLocks noGrp="1"/>
          </p:cNvSpPr>
          <p:nvPr>
            <p:ph type="dt" sz="half" idx="10"/>
          </p:nvPr>
        </p:nvSpPr>
        <p:spPr/>
        <p:txBody>
          <a:bodyPr/>
          <a:lstStyle/>
          <a:p>
            <a:fld id="{D16899BE-2849-49F9-8885-1D4D17E2981C}" type="datetimeFigureOut">
              <a:rPr lang="en-GB" smtClean="0"/>
              <a:t>30/01/2025</a:t>
            </a:fld>
            <a:endParaRPr lang="en-GB" dirty="0"/>
          </a:p>
        </p:txBody>
      </p:sp>
      <p:sp>
        <p:nvSpPr>
          <p:cNvPr id="6" name="Footer Placeholder 5">
            <a:extLst>
              <a:ext uri="{FF2B5EF4-FFF2-40B4-BE49-F238E27FC236}">
                <a16:creationId xmlns:a16="http://schemas.microsoft.com/office/drawing/2014/main" id="{3602C5B2-742F-371E-8526-280CC5CABDB0}"/>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D7192F0D-50F4-2BC5-4912-CEBB1B1602F8}"/>
              </a:ext>
            </a:extLst>
          </p:cNvPr>
          <p:cNvSpPr>
            <a:spLocks noGrp="1"/>
          </p:cNvSpPr>
          <p:nvPr>
            <p:ph type="sldNum" sz="quarter" idx="12"/>
          </p:nvPr>
        </p:nvSpPr>
        <p:spPr/>
        <p:txBody>
          <a:bodyPr/>
          <a:lstStyle/>
          <a:p>
            <a:fld id="{833B5D93-16DC-4956-B198-2FECEDD1E5A2}" type="slidenum">
              <a:rPr lang="en-GB" smtClean="0"/>
              <a:t>‹#›</a:t>
            </a:fld>
            <a:endParaRPr lang="en-GB" dirty="0"/>
          </a:p>
        </p:txBody>
      </p:sp>
    </p:spTree>
    <p:extLst>
      <p:ext uri="{BB962C8B-B14F-4D97-AF65-F5344CB8AC3E}">
        <p14:creationId xmlns:p14="http://schemas.microsoft.com/office/powerpoint/2010/main" val="20996407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C9EC76-D7AA-6D8A-9839-D1DD2593BC0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8932FA4-420B-FCC1-6808-6094704A01A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8E19FBC1-70E3-F2A7-A45A-C1133A6E05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7B776E2-A544-76E0-C924-8B9E0F5BDBA0}"/>
              </a:ext>
            </a:extLst>
          </p:cNvPr>
          <p:cNvSpPr>
            <a:spLocks noGrp="1"/>
          </p:cNvSpPr>
          <p:nvPr>
            <p:ph type="dt" sz="half" idx="10"/>
          </p:nvPr>
        </p:nvSpPr>
        <p:spPr/>
        <p:txBody>
          <a:bodyPr/>
          <a:lstStyle/>
          <a:p>
            <a:fld id="{D16899BE-2849-49F9-8885-1D4D17E2981C}" type="datetimeFigureOut">
              <a:rPr lang="en-GB" smtClean="0"/>
              <a:t>30/01/2025</a:t>
            </a:fld>
            <a:endParaRPr lang="en-GB" dirty="0"/>
          </a:p>
        </p:txBody>
      </p:sp>
      <p:sp>
        <p:nvSpPr>
          <p:cNvPr id="6" name="Footer Placeholder 5">
            <a:extLst>
              <a:ext uri="{FF2B5EF4-FFF2-40B4-BE49-F238E27FC236}">
                <a16:creationId xmlns:a16="http://schemas.microsoft.com/office/drawing/2014/main" id="{E5640A8C-05A8-FA73-21B5-B3168AEC6353}"/>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B1661D60-9A69-B0DB-7EEC-97742A23DEF2}"/>
              </a:ext>
            </a:extLst>
          </p:cNvPr>
          <p:cNvSpPr>
            <a:spLocks noGrp="1"/>
          </p:cNvSpPr>
          <p:nvPr>
            <p:ph type="sldNum" sz="quarter" idx="12"/>
          </p:nvPr>
        </p:nvSpPr>
        <p:spPr/>
        <p:txBody>
          <a:bodyPr/>
          <a:lstStyle/>
          <a:p>
            <a:fld id="{833B5D93-16DC-4956-B198-2FECEDD1E5A2}" type="slidenum">
              <a:rPr lang="en-GB" smtClean="0"/>
              <a:t>‹#›</a:t>
            </a:fld>
            <a:endParaRPr lang="en-GB" dirty="0"/>
          </a:p>
        </p:txBody>
      </p:sp>
    </p:spTree>
    <p:extLst>
      <p:ext uri="{BB962C8B-B14F-4D97-AF65-F5344CB8AC3E}">
        <p14:creationId xmlns:p14="http://schemas.microsoft.com/office/powerpoint/2010/main" val="15059391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F44F4CE-2262-22B6-E342-F8A2C7F0F4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1270827-9672-EAAF-6D73-5B6B6714066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A83CAD3-084F-9BF6-A19E-CA3A96D9F27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16899BE-2849-49F9-8885-1D4D17E2981C}" type="datetimeFigureOut">
              <a:rPr lang="en-GB" smtClean="0"/>
              <a:t>30/01/2025</a:t>
            </a:fld>
            <a:endParaRPr lang="en-GB" dirty="0"/>
          </a:p>
        </p:txBody>
      </p:sp>
      <p:sp>
        <p:nvSpPr>
          <p:cNvPr id="5" name="Footer Placeholder 4">
            <a:extLst>
              <a:ext uri="{FF2B5EF4-FFF2-40B4-BE49-F238E27FC236}">
                <a16:creationId xmlns:a16="http://schemas.microsoft.com/office/drawing/2014/main" id="{321943C7-060A-90BF-4277-60B1F4162AB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dirty="0"/>
          </a:p>
        </p:txBody>
      </p:sp>
      <p:sp>
        <p:nvSpPr>
          <p:cNvPr id="6" name="Slide Number Placeholder 5">
            <a:extLst>
              <a:ext uri="{FF2B5EF4-FFF2-40B4-BE49-F238E27FC236}">
                <a16:creationId xmlns:a16="http://schemas.microsoft.com/office/drawing/2014/main" id="{BCD0F809-4254-BB80-E562-39C47B7F933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33B5D93-16DC-4956-B198-2FECEDD1E5A2}" type="slidenum">
              <a:rPr lang="en-GB" smtClean="0"/>
              <a:t>‹#›</a:t>
            </a:fld>
            <a:endParaRPr lang="en-GB" dirty="0"/>
          </a:p>
        </p:txBody>
      </p:sp>
    </p:spTree>
    <p:extLst>
      <p:ext uri="{BB962C8B-B14F-4D97-AF65-F5344CB8AC3E}">
        <p14:creationId xmlns:p14="http://schemas.microsoft.com/office/powerpoint/2010/main" val="3550700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chart" Target="../charts/chart1.xm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chart" Target="../charts/char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hyperlink" Target="https://www.facebook.com/ray.windfunds" TargetMode="External"/><Relationship Id="rId2" Type="http://schemas.openxmlformats.org/officeDocument/2006/relationships/hyperlink" Target="https://raywindfund.co.uk/" TargetMode="Externa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image" Target="../media/image2.png"/><Relationship Id="rId3" Type="http://schemas.openxmlformats.org/officeDocument/2006/relationships/image" Target="../media/image5.jpeg"/><Relationship Id="rId7" Type="http://schemas.openxmlformats.org/officeDocument/2006/relationships/image" Target="../media/image9.jpeg"/><Relationship Id="rId12" Type="http://schemas.openxmlformats.org/officeDocument/2006/relationships/image" Target="../media/image13.pn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jpeg"/><Relationship Id="rId11" Type="http://schemas.openxmlformats.org/officeDocument/2006/relationships/image" Target="cid:71F283BC-7BF1-4D6E-89DC-606B93997336" TargetMode="External"/><Relationship Id="rId5" Type="http://schemas.openxmlformats.org/officeDocument/2006/relationships/image" Target="../media/image7.jpeg"/><Relationship Id="rId10" Type="http://schemas.openxmlformats.org/officeDocument/2006/relationships/image" Target="../media/image12.jpeg"/><Relationship Id="rId4" Type="http://schemas.openxmlformats.org/officeDocument/2006/relationships/image" Target="../media/image6.jpeg"/><Relationship Id="rId9" Type="http://schemas.openxmlformats.org/officeDocument/2006/relationships/image" Target="../media/image11.jpeg"/><Relationship Id="rId14" Type="http://schemas.openxmlformats.org/officeDocument/2006/relationships/image" Target="../media/image3.png"/></Relationships>
</file>

<file path=ppt/slides/_rels/slide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cid:E8C72DBD-98CA-4832-99E9-2C76C365B4AC" TargetMode="External"/><Relationship Id="rId7" Type="http://schemas.openxmlformats.org/officeDocument/2006/relationships/image" Target="../media/image2.png"/><Relationship Id="rId2" Type="http://schemas.openxmlformats.org/officeDocument/2006/relationships/image" Target="../media/image14.jpeg"/><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9.sv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9.sv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9.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2CD83E4-2320-5CD4-8E19-6C594706B727}"/>
              </a:ext>
            </a:extLst>
          </p:cNvPr>
          <p:cNvPicPr>
            <a:picLocks noChangeAspect="1"/>
          </p:cNvPicPr>
          <p:nvPr/>
        </p:nvPicPr>
        <p:blipFill rotWithShape="1">
          <a:blip r:embed="rId2">
            <a:extLst>
              <a:ext uri="{28A0092B-C50C-407E-A947-70E740481C1C}">
                <a14:useLocalDpi xmlns:a14="http://schemas.microsoft.com/office/drawing/2010/main" val="0"/>
              </a:ext>
            </a:extLst>
          </a:blip>
          <a:srcRect l="23665" t="32534" r="24484" b="14662"/>
          <a:stretch/>
        </p:blipFill>
        <p:spPr bwMode="auto">
          <a:xfrm>
            <a:off x="-485353" y="0"/>
            <a:ext cx="12677353" cy="6858000"/>
          </a:xfrm>
          <a:prstGeom prst="rect">
            <a:avLst/>
          </a:prstGeom>
          <a:ln>
            <a:noFill/>
          </a:ln>
          <a:extLst>
            <a:ext uri="{53640926-AAD7-44D8-BBD7-CCE9431645EC}">
              <a14:shadowObscured xmlns:a14="http://schemas.microsoft.com/office/drawing/2010/main"/>
            </a:ext>
          </a:extLst>
        </p:spPr>
      </p:pic>
      <p:sp>
        <p:nvSpPr>
          <p:cNvPr id="5" name="Parallelogram 4">
            <a:extLst>
              <a:ext uri="{FF2B5EF4-FFF2-40B4-BE49-F238E27FC236}">
                <a16:creationId xmlns:a16="http://schemas.microsoft.com/office/drawing/2014/main" id="{AA408234-5840-2C8E-7874-5E27F39B2970}"/>
              </a:ext>
            </a:extLst>
          </p:cNvPr>
          <p:cNvSpPr/>
          <p:nvPr/>
        </p:nvSpPr>
        <p:spPr>
          <a:xfrm>
            <a:off x="-485353" y="0"/>
            <a:ext cx="5594555" cy="6858000"/>
          </a:xfrm>
          <a:prstGeom prst="parallelogram">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6" name="Picture 5">
            <a:extLst>
              <a:ext uri="{FF2B5EF4-FFF2-40B4-BE49-F238E27FC236}">
                <a16:creationId xmlns:a16="http://schemas.microsoft.com/office/drawing/2014/main" id="{47DC3026-CBA0-FAAC-A68D-5B6D9E538C1F}"/>
              </a:ext>
            </a:extLst>
          </p:cNvPr>
          <p:cNvPicPr>
            <a:picLocks noChangeAspect="1"/>
          </p:cNvPicPr>
          <p:nvPr/>
        </p:nvPicPr>
        <p:blipFill rotWithShape="1">
          <a:blip r:embed="rId3">
            <a:extLst>
              <a:ext uri="{28A0092B-C50C-407E-A947-70E740481C1C}">
                <a14:useLocalDpi xmlns:a14="http://schemas.microsoft.com/office/drawing/2010/main" val="0"/>
              </a:ext>
            </a:extLst>
          </a:blip>
          <a:srcRect l="26457" t="30282" r="41381" b="51950"/>
          <a:stretch/>
        </p:blipFill>
        <p:spPr bwMode="auto">
          <a:xfrm>
            <a:off x="5370721" y="131697"/>
            <a:ext cx="6509626" cy="1909396"/>
          </a:xfrm>
          <a:prstGeom prst="rect">
            <a:avLst/>
          </a:prstGeom>
          <a:ln>
            <a:noFill/>
          </a:ln>
          <a:extLst>
            <a:ext uri="{53640926-AAD7-44D8-BBD7-CCE9431645EC}">
              <a14:shadowObscured xmlns:a14="http://schemas.microsoft.com/office/drawing/2010/main"/>
            </a:ext>
          </a:extLst>
        </p:spPr>
      </p:pic>
      <p:sp>
        <p:nvSpPr>
          <p:cNvPr id="7" name="Text Box 2">
            <a:extLst>
              <a:ext uri="{FF2B5EF4-FFF2-40B4-BE49-F238E27FC236}">
                <a16:creationId xmlns:a16="http://schemas.microsoft.com/office/drawing/2014/main" id="{7F443F9A-2458-F98A-A70C-3DE6EBCD150A}"/>
              </a:ext>
            </a:extLst>
          </p:cNvPr>
          <p:cNvSpPr txBox="1">
            <a:spLocks noChangeArrowheads="1"/>
          </p:cNvSpPr>
          <p:nvPr/>
        </p:nvSpPr>
        <p:spPr bwMode="auto">
          <a:xfrm>
            <a:off x="741157" y="1299739"/>
            <a:ext cx="3448427" cy="479682"/>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nSpc>
                <a:spcPct val="105000"/>
              </a:lnSpc>
              <a:spcBef>
                <a:spcPts val="1200"/>
              </a:spcBef>
              <a:spcAft>
                <a:spcPts val="800"/>
              </a:spcAft>
            </a:pPr>
            <a:r>
              <a:rPr lang="en-GB" sz="4000" b="1" kern="100" dirty="0">
                <a:solidFill>
                  <a:srgbClr val="4DA4AD"/>
                </a:solidFill>
                <a:effectLst/>
                <a:latin typeface="Arial Rounded MT Bold" panose="020F0704030504030204" pitchFamily="34" charset="0"/>
                <a:ea typeface="NSimSun" panose="02010609030101010101" pitchFamily="49" charset="-122"/>
                <a:cs typeface="Times New Roman" panose="02020603050405020304" pitchFamily="18" charset="0"/>
              </a:rPr>
              <a:t>Annual Report 2024</a:t>
            </a:r>
            <a:endParaRPr lang="en-GB" sz="4000" kern="100" dirty="0">
              <a:solidFill>
                <a:srgbClr val="4DA4AD"/>
              </a:solidFill>
              <a:effectLst/>
              <a:latin typeface="Arial Rounded MT Bold" panose="020F0704030504030204" pitchFamily="34" charset="0"/>
              <a:ea typeface="Aptos" panose="020B0004020202020204" pitchFamily="34" charset="0"/>
              <a:cs typeface="Times New Roman" panose="02020603050405020304" pitchFamily="18" charset="0"/>
            </a:endParaRPr>
          </a:p>
          <a:p>
            <a:pPr>
              <a:lnSpc>
                <a:spcPct val="115000"/>
              </a:lnSpc>
              <a:spcAft>
                <a:spcPts val="800"/>
              </a:spcAft>
            </a:pPr>
            <a:r>
              <a:rPr lang="en-GB" sz="1000" kern="100" dirty="0">
                <a:solidFill>
                  <a:srgbClr val="4DA4AD"/>
                </a:solidFill>
                <a:effectLst/>
                <a:latin typeface="Aptos" panose="020B0004020202020204" pitchFamily="34" charset="0"/>
                <a:ea typeface="Aptos" panose="020B0004020202020204" pitchFamily="34" charset="0"/>
                <a:cs typeface="Times New Roman" panose="02020603050405020304" pitchFamily="18" charset="0"/>
              </a:rPr>
              <a:t> </a:t>
            </a:r>
            <a:endParaRPr lang="en-GB" sz="1200" kern="100" dirty="0">
              <a:solidFill>
                <a:srgbClr val="4DA4AD"/>
              </a:solidFill>
              <a:effectLst/>
              <a:latin typeface="Aptos" panose="020B0004020202020204" pitchFamily="34" charset="0"/>
              <a:ea typeface="Aptos" panose="020B0004020202020204" pitchFamily="34" charset="0"/>
              <a:cs typeface="Times New Roman" panose="02020603050405020304" pitchFamily="18" charset="0"/>
            </a:endParaRPr>
          </a:p>
        </p:txBody>
      </p:sp>
      <p:sp>
        <p:nvSpPr>
          <p:cNvPr id="8" name="Text Box 2">
            <a:extLst>
              <a:ext uri="{FF2B5EF4-FFF2-40B4-BE49-F238E27FC236}">
                <a16:creationId xmlns:a16="http://schemas.microsoft.com/office/drawing/2014/main" id="{6BBB63BD-F071-DE7A-C471-340A0283B653}"/>
              </a:ext>
            </a:extLst>
          </p:cNvPr>
          <p:cNvSpPr txBox="1">
            <a:spLocks noChangeArrowheads="1"/>
          </p:cNvSpPr>
          <p:nvPr/>
        </p:nvSpPr>
        <p:spPr bwMode="auto">
          <a:xfrm>
            <a:off x="741157" y="2679109"/>
            <a:ext cx="3335543" cy="2128531"/>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nSpc>
                <a:spcPct val="105000"/>
              </a:lnSpc>
              <a:spcBef>
                <a:spcPts val="1200"/>
              </a:spcBef>
              <a:spcAft>
                <a:spcPts val="800"/>
              </a:spcAft>
            </a:pPr>
            <a:r>
              <a:rPr lang="en-GB" sz="1600" b="1" kern="100" dirty="0">
                <a:effectLst/>
                <a:latin typeface="Arial Rounded MT Bold" panose="020F0704030504030204" pitchFamily="34" charset="0"/>
                <a:ea typeface="NSimSun" panose="02010609030101010101" pitchFamily="49" charset="-122"/>
                <a:cs typeface="Arial" panose="020B0604020202020204" pitchFamily="34" charset="0"/>
              </a:rPr>
              <a:t>Fund report – Year 6</a:t>
            </a:r>
            <a:endParaRPr lang="en-GB" sz="1600" kern="100" dirty="0">
              <a:effectLst/>
              <a:latin typeface="Arial Rounded MT Bold" panose="020F0704030504030204" pitchFamily="34" charset="0"/>
              <a:ea typeface="Aptos" panose="020B0004020202020204" pitchFamily="34" charset="0"/>
              <a:cs typeface="Arial" panose="020B0604020202020204" pitchFamily="34" charset="0"/>
            </a:endParaRPr>
          </a:p>
          <a:p>
            <a:pPr>
              <a:lnSpc>
                <a:spcPct val="105000"/>
              </a:lnSpc>
              <a:spcBef>
                <a:spcPts val="1200"/>
              </a:spcBef>
              <a:spcAft>
                <a:spcPts val="800"/>
              </a:spcAft>
            </a:pPr>
            <a:r>
              <a:rPr lang="en-GB" sz="1600" b="1" kern="100" dirty="0">
                <a:effectLst/>
                <a:latin typeface="Arial Rounded MT Bold" panose="020F0704030504030204" pitchFamily="34" charset="0"/>
                <a:ea typeface="NSimSun" panose="02010609030101010101" pitchFamily="49" charset="-122"/>
                <a:cs typeface="Arial" panose="020B0604020202020204" pitchFamily="34" charset="0"/>
              </a:rPr>
              <a:t>This report covers the operation of the fund from 1 June 2023 through to 31 May 2024</a:t>
            </a:r>
            <a:endParaRPr lang="en-GB" sz="1600" kern="100" dirty="0">
              <a:effectLst/>
              <a:latin typeface="Arial Rounded MT Bold" panose="020F0704030504030204" pitchFamily="34" charset="0"/>
              <a:ea typeface="Aptos" panose="020B0004020202020204" pitchFamily="34" charset="0"/>
              <a:cs typeface="Arial" panose="020B0604020202020204" pitchFamily="34" charset="0"/>
            </a:endParaRPr>
          </a:p>
          <a:p>
            <a:pPr>
              <a:lnSpc>
                <a:spcPct val="115000"/>
              </a:lnSpc>
              <a:spcAft>
                <a:spcPts val="800"/>
              </a:spcAft>
            </a:pPr>
            <a:r>
              <a:rPr lang="en-GB" sz="1600" b="1" kern="100" dirty="0">
                <a:effectLst/>
                <a:latin typeface="Arial Rounded MT Bold" panose="020F0704030504030204" pitchFamily="34" charset="0"/>
                <a:ea typeface="NSimSun" panose="02010609030101010101" pitchFamily="49" charset="-122"/>
                <a:cs typeface="Arial" panose="020B0604020202020204" pitchFamily="34" charset="0"/>
              </a:rPr>
              <a:t> </a:t>
            </a:r>
            <a:endParaRPr lang="en-GB" sz="1600" kern="100" dirty="0">
              <a:effectLst/>
              <a:latin typeface="Arial Rounded MT Bold" panose="020F0704030504030204" pitchFamily="34" charset="0"/>
              <a:ea typeface="Aptos" panose="020B0004020202020204" pitchFamily="34" charset="0"/>
              <a:cs typeface="Arial" panose="020B0604020202020204" pitchFamily="34" charset="0"/>
            </a:endParaRPr>
          </a:p>
          <a:p>
            <a:pPr>
              <a:lnSpc>
                <a:spcPct val="115000"/>
              </a:lnSpc>
              <a:spcAft>
                <a:spcPts val="800"/>
              </a:spcAft>
            </a:pPr>
            <a:r>
              <a:rPr lang="en-GB" sz="1600" kern="100" dirty="0">
                <a:effectLst/>
                <a:latin typeface="Arial Rounded MT Bold" panose="020F0704030504030204" pitchFamily="34" charset="0"/>
                <a:ea typeface="Aptos" panose="020B0004020202020204" pitchFamily="34" charset="0"/>
                <a:cs typeface="Arial" panose="020B0604020202020204" pitchFamily="34" charset="0"/>
              </a:rPr>
              <a:t> </a:t>
            </a:r>
          </a:p>
        </p:txBody>
      </p:sp>
      <p:pic>
        <p:nvPicPr>
          <p:cNvPr id="9" name="Picture 8">
            <a:extLst>
              <a:ext uri="{FF2B5EF4-FFF2-40B4-BE49-F238E27FC236}">
                <a16:creationId xmlns:a16="http://schemas.microsoft.com/office/drawing/2014/main" id="{22A24039-33B8-4294-D771-79D38DD82AC2}"/>
              </a:ext>
            </a:extLst>
          </p:cNvPr>
          <p:cNvPicPr>
            <a:picLocks noChangeAspect="1"/>
          </p:cNvPicPr>
          <p:nvPr/>
        </p:nvPicPr>
        <p:blipFill rotWithShape="1">
          <a:blip r:embed="rId4">
            <a:extLst>
              <a:ext uri="{28A0092B-C50C-407E-A947-70E740481C1C}">
                <a14:useLocalDpi xmlns:a14="http://schemas.microsoft.com/office/drawing/2010/main" val="0"/>
              </a:ext>
            </a:extLst>
          </a:blip>
          <a:srcRect l="25593" t="47549" r="56127" b="33681"/>
          <a:stretch/>
        </p:blipFill>
        <p:spPr bwMode="auto">
          <a:xfrm>
            <a:off x="-141486" y="5539077"/>
            <a:ext cx="2606856" cy="142938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7435919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4292FA-29A1-740B-1D3F-87FD0EEC052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6A914DF-99B3-F2E1-DFD4-3A3131C8A604}"/>
              </a:ext>
            </a:extLst>
          </p:cNvPr>
          <p:cNvSpPr>
            <a:spLocks noGrp="1"/>
          </p:cNvSpPr>
          <p:nvPr>
            <p:ph type="title"/>
          </p:nvPr>
        </p:nvSpPr>
        <p:spPr>
          <a:xfrm>
            <a:off x="769938" y="396353"/>
            <a:ext cx="10515600" cy="1325563"/>
          </a:xfrm>
        </p:spPr>
        <p:txBody>
          <a:bodyPr/>
          <a:lstStyle/>
          <a:p>
            <a:r>
              <a:rPr lang="en-GB" dirty="0">
                <a:solidFill>
                  <a:srgbClr val="4DA4AD"/>
                </a:solidFill>
              </a:rPr>
              <a:t>Grants Agreed</a:t>
            </a:r>
          </a:p>
        </p:txBody>
      </p:sp>
      <p:pic>
        <p:nvPicPr>
          <p:cNvPr id="4" name="Picture 3">
            <a:extLst>
              <a:ext uri="{FF2B5EF4-FFF2-40B4-BE49-F238E27FC236}">
                <a16:creationId xmlns:a16="http://schemas.microsoft.com/office/drawing/2014/main" id="{75F9142D-3742-1E52-5322-84BF3BA8D608}"/>
              </a:ext>
            </a:extLst>
          </p:cNvPr>
          <p:cNvPicPr>
            <a:picLocks noChangeAspect="1"/>
          </p:cNvPicPr>
          <p:nvPr/>
        </p:nvPicPr>
        <p:blipFill rotWithShape="1">
          <a:blip r:embed="rId2">
            <a:extLst>
              <a:ext uri="{28A0092B-C50C-407E-A947-70E740481C1C}">
                <a14:useLocalDpi xmlns:a14="http://schemas.microsoft.com/office/drawing/2010/main" val="0"/>
              </a:ext>
            </a:extLst>
          </a:blip>
          <a:srcRect l="26457" t="30282" r="41381" b="51950"/>
          <a:stretch/>
        </p:blipFill>
        <p:spPr bwMode="auto">
          <a:xfrm>
            <a:off x="8380049" y="247599"/>
            <a:ext cx="3811951" cy="1118117"/>
          </a:xfrm>
          <a:prstGeom prst="rect">
            <a:avLst/>
          </a:prstGeom>
          <a:ln>
            <a:noFill/>
          </a:ln>
          <a:extLst>
            <a:ext uri="{53640926-AAD7-44D8-BBD7-CCE9431645EC}">
              <a14:shadowObscured xmlns:a14="http://schemas.microsoft.com/office/drawing/2010/main"/>
            </a:ext>
          </a:extLst>
        </p:spPr>
      </p:pic>
      <p:pic>
        <p:nvPicPr>
          <p:cNvPr id="5" name="Picture 4">
            <a:extLst>
              <a:ext uri="{FF2B5EF4-FFF2-40B4-BE49-F238E27FC236}">
                <a16:creationId xmlns:a16="http://schemas.microsoft.com/office/drawing/2014/main" id="{F9644951-A153-6A50-EF7A-FEFD1D5BFF93}"/>
              </a:ext>
            </a:extLst>
          </p:cNvPr>
          <p:cNvPicPr>
            <a:picLocks noChangeAspect="1"/>
          </p:cNvPicPr>
          <p:nvPr/>
        </p:nvPicPr>
        <p:blipFill rotWithShape="1">
          <a:blip r:embed="rId3">
            <a:extLst>
              <a:ext uri="{28A0092B-C50C-407E-A947-70E740481C1C}">
                <a14:useLocalDpi xmlns:a14="http://schemas.microsoft.com/office/drawing/2010/main" val="0"/>
              </a:ext>
            </a:extLst>
          </a:blip>
          <a:srcRect l="25593" t="47549" r="56127" b="33681"/>
          <a:stretch/>
        </p:blipFill>
        <p:spPr bwMode="auto">
          <a:xfrm>
            <a:off x="10497527" y="5928891"/>
            <a:ext cx="1694473" cy="929109"/>
          </a:xfrm>
          <a:prstGeom prst="rect">
            <a:avLst/>
          </a:prstGeom>
          <a:ln>
            <a:noFill/>
          </a:ln>
          <a:extLst>
            <a:ext uri="{53640926-AAD7-44D8-BBD7-CCE9431645EC}">
              <a14:shadowObscured xmlns:a14="http://schemas.microsoft.com/office/drawing/2010/main"/>
            </a:ext>
          </a:extLst>
        </p:spPr>
      </p:pic>
      <p:graphicFrame>
        <p:nvGraphicFramePr>
          <p:cNvPr id="6" name="Table 5">
            <a:extLst>
              <a:ext uri="{FF2B5EF4-FFF2-40B4-BE49-F238E27FC236}">
                <a16:creationId xmlns:a16="http://schemas.microsoft.com/office/drawing/2014/main" id="{9B8A87E8-065B-A115-ED91-4043604C20C4}"/>
              </a:ext>
            </a:extLst>
          </p:cNvPr>
          <p:cNvGraphicFramePr>
            <a:graphicFrameLocks noGrp="1"/>
          </p:cNvGraphicFramePr>
          <p:nvPr>
            <p:extLst>
              <p:ext uri="{D42A27DB-BD31-4B8C-83A1-F6EECF244321}">
                <p14:modId xmlns:p14="http://schemas.microsoft.com/office/powerpoint/2010/main" val="660735724"/>
              </p:ext>
            </p:extLst>
          </p:nvPr>
        </p:nvGraphicFramePr>
        <p:xfrm>
          <a:off x="906462" y="1365716"/>
          <a:ext cx="10933113" cy="4844546"/>
        </p:xfrm>
        <a:graphic>
          <a:graphicData uri="http://schemas.openxmlformats.org/drawingml/2006/table">
            <a:tbl>
              <a:tblPr firstRow="1" bandRow="1">
                <a:tableStyleId>{5C22544A-7EE6-4342-B048-85BDC9FD1C3A}</a:tableStyleId>
              </a:tblPr>
              <a:tblGrid>
                <a:gridCol w="3644371">
                  <a:extLst>
                    <a:ext uri="{9D8B030D-6E8A-4147-A177-3AD203B41FA5}">
                      <a16:colId xmlns:a16="http://schemas.microsoft.com/office/drawing/2014/main" val="735848033"/>
                    </a:ext>
                  </a:extLst>
                </a:gridCol>
                <a:gridCol w="1097492">
                  <a:extLst>
                    <a:ext uri="{9D8B030D-6E8A-4147-A177-3AD203B41FA5}">
                      <a16:colId xmlns:a16="http://schemas.microsoft.com/office/drawing/2014/main" val="4285421551"/>
                    </a:ext>
                  </a:extLst>
                </a:gridCol>
                <a:gridCol w="6191250">
                  <a:extLst>
                    <a:ext uri="{9D8B030D-6E8A-4147-A177-3AD203B41FA5}">
                      <a16:colId xmlns:a16="http://schemas.microsoft.com/office/drawing/2014/main" val="69981386"/>
                    </a:ext>
                  </a:extLst>
                </a:gridCol>
              </a:tblGrid>
              <a:tr h="370840">
                <a:tc gridSpan="3">
                  <a:txBody>
                    <a:bodyPr/>
                    <a:lstStyle/>
                    <a:p>
                      <a:pPr marL="67945">
                        <a:lnSpc>
                          <a:spcPts val="1240"/>
                        </a:lnSpc>
                        <a:spcAft>
                          <a:spcPts val="800"/>
                        </a:spcAft>
                      </a:pPr>
                      <a:endParaRPr lang="en-US" sz="2000" b="1" kern="0"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p>
                      <a:pPr marL="67945">
                        <a:lnSpc>
                          <a:spcPts val="1240"/>
                        </a:lnSpc>
                        <a:spcAft>
                          <a:spcPts val="800"/>
                        </a:spcAft>
                      </a:pPr>
                      <a:r>
                        <a:rPr lang="en-US" sz="2000" b="1" kern="0" dirty="0">
                          <a:solidFill>
                            <a:srgbClr val="4DA4AD"/>
                          </a:solidFill>
                          <a:effectLst/>
                          <a:latin typeface="Arial" panose="020B0604020202020204" pitchFamily="34" charset="0"/>
                          <a:ea typeface="Calibri" panose="020F0502020204030204" pitchFamily="34" charset="0"/>
                          <a:cs typeface="Arial" panose="020B0604020202020204" pitchFamily="34" charset="0"/>
                        </a:rPr>
                        <a:t>Community Benefit Fund – Grant Paid</a:t>
                      </a:r>
                      <a:endParaRPr lang="en-GB" sz="2000" kern="100" dirty="0">
                        <a:solidFill>
                          <a:srgbClr val="4DA4AD"/>
                        </a:solidFill>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113676585"/>
                  </a:ext>
                </a:extLst>
              </a:tr>
              <a:tr h="370840">
                <a:tc>
                  <a:txBody>
                    <a:bodyPr/>
                    <a:lstStyle/>
                    <a:p>
                      <a:pPr marL="67945">
                        <a:lnSpc>
                          <a:spcPts val="1245"/>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All Stars Active CIC</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3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£2,544</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3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Towards the cost of running children’s holiday clubs at RTC Otterburn</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49523825"/>
                  </a:ext>
                </a:extLst>
              </a:tr>
              <a:tr h="370840">
                <a:tc>
                  <a:txBody>
                    <a:bodyPr/>
                    <a:lstStyle/>
                    <a:p>
                      <a:pPr marL="67945">
                        <a:lnSpc>
                          <a:spcPts val="1245"/>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North Tyne &amp; Redesdale Community Partnership</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3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£7,500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3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Towards the operating costs of weekly Soup &amp; Sandwich Socials</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88652259"/>
                  </a:ext>
                </a:extLst>
              </a:tr>
              <a:tr h="370840">
                <a:tc>
                  <a:txBody>
                    <a:bodyPr/>
                    <a:lstStyle/>
                    <a:p>
                      <a:pPr marL="67945">
                        <a:lnSpc>
                          <a:spcPts val="1245"/>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Belsay Primary School</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3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£4,185</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3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Musical instruments and equipment to deliver music lessons</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83807120"/>
                  </a:ext>
                </a:extLst>
              </a:tr>
              <a:tr h="370840">
                <a:tc>
                  <a:txBody>
                    <a:bodyPr/>
                    <a:lstStyle/>
                    <a:p>
                      <a:pPr marL="67945">
                        <a:lnSpc>
                          <a:spcPts val="1245"/>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H2O Trails</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3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£14,000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3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Towards safety equipment for the open water swimming venue</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28242576"/>
                  </a:ext>
                </a:extLst>
              </a:tr>
              <a:tr h="370840">
                <a:tc>
                  <a:txBody>
                    <a:bodyPr/>
                    <a:lstStyle/>
                    <a:p>
                      <a:pPr marL="67945">
                        <a:lnSpc>
                          <a:spcPts val="13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Wark</a:t>
                      </a:r>
                      <a:r>
                        <a:rPr lang="en-US" sz="1100" b="1" kern="0" spc="-3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Primary</a:t>
                      </a:r>
                      <a:r>
                        <a:rPr lang="en-US" sz="1100" b="1" kern="0" spc="-3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School</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3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£4,980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3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To</a:t>
                      </a:r>
                      <a:r>
                        <a:rPr lang="en-US" sz="1100" b="1" kern="0" spc="-3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fund</a:t>
                      </a:r>
                      <a:r>
                        <a:rPr lang="en-US" sz="1100" b="1" kern="0" spc="-2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extra-curricular</a:t>
                      </a:r>
                      <a:r>
                        <a:rPr lang="en-US" sz="1100" b="1" kern="0" spc="-1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activities</a:t>
                      </a:r>
                      <a:r>
                        <a:rPr lang="en-US" sz="1100" b="1" kern="0" spc="-2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and</a:t>
                      </a:r>
                      <a:r>
                        <a:rPr lang="en-US" sz="1100" b="1" kern="0" spc="-3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cost</a:t>
                      </a:r>
                      <a:r>
                        <a:rPr lang="en-US" sz="1100" b="1" kern="0" spc="-2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spc="-2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of</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p>
                      <a:pPr marL="68580">
                        <a:lnSpc>
                          <a:spcPts val="1245"/>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living</a:t>
                      </a:r>
                      <a:r>
                        <a:rPr lang="en-US" sz="1100" b="1" kern="0" spc="-3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support</a:t>
                      </a:r>
                      <a:r>
                        <a:rPr lang="en-US" sz="1100" b="1" kern="0" spc="-1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for</a:t>
                      </a:r>
                      <a:r>
                        <a:rPr lang="en-US" sz="1100" b="1" kern="0" spc="-2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families and towards wraparound care and nursery</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53996883"/>
                  </a:ext>
                </a:extLst>
              </a:tr>
              <a:tr h="370840">
                <a:tc>
                  <a:txBody>
                    <a:bodyPr/>
                    <a:lstStyle/>
                    <a:p>
                      <a:pPr marL="67945">
                        <a:lnSpc>
                          <a:spcPts val="13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Belsay</a:t>
                      </a:r>
                      <a:r>
                        <a:rPr lang="en-US" sz="1100" b="1" kern="0" spc="-25"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Primary</a:t>
                      </a:r>
                      <a:r>
                        <a:rPr lang="en-US" sz="1100" b="1" kern="0" spc="-30"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spc="-10" dirty="0">
                          <a:effectLst/>
                          <a:latin typeface="Calibri" panose="020F0502020204030204" pitchFamily="34" charset="0"/>
                          <a:ea typeface="Calibri" panose="020F0502020204030204" pitchFamily="34" charset="0"/>
                          <a:cs typeface="Times New Roman" panose="02020603050405020304" pitchFamily="18" charset="0"/>
                        </a:rPr>
                        <a:t>School</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3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£6,000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335"/>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To</a:t>
                      </a:r>
                      <a:r>
                        <a:rPr lang="en-US" sz="1100" b="1" kern="0" spc="-30"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fund</a:t>
                      </a:r>
                      <a:r>
                        <a:rPr lang="en-US" sz="1100" b="1" kern="0" spc="-25"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extra-curricular</a:t>
                      </a:r>
                      <a:r>
                        <a:rPr lang="en-US" sz="1100" b="1" kern="0" spc="-15"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activities</a:t>
                      </a:r>
                      <a:r>
                        <a:rPr lang="en-US" sz="1100" b="1" kern="0" spc="-20"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and</a:t>
                      </a:r>
                      <a:r>
                        <a:rPr lang="en-US" sz="1100" b="1" kern="0" spc="-30"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cost</a:t>
                      </a:r>
                      <a:r>
                        <a:rPr lang="en-US" sz="1100" b="1" kern="0" spc="-20"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spc="-25" dirty="0">
                          <a:effectLst/>
                          <a:latin typeface="Calibri" panose="020F0502020204030204" pitchFamily="34" charset="0"/>
                          <a:ea typeface="Calibri" panose="020F0502020204030204" pitchFamily="34" charset="0"/>
                          <a:cs typeface="Times New Roman" panose="02020603050405020304" pitchFamily="18" charset="0"/>
                        </a:rPr>
                        <a:t>of</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p>
                      <a:pPr marL="68580">
                        <a:lnSpc>
                          <a:spcPts val="12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living</a:t>
                      </a:r>
                      <a:r>
                        <a:rPr lang="en-US" sz="1100" b="1" kern="0" spc="-30"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support</a:t>
                      </a:r>
                      <a:r>
                        <a:rPr lang="en-US" sz="1100" b="1" kern="0" spc="-15"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for</a:t>
                      </a:r>
                      <a:r>
                        <a:rPr lang="en-US" sz="1100" b="1" kern="0" spc="-25"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spc="-10" dirty="0">
                          <a:effectLst/>
                          <a:latin typeface="Calibri" panose="020F0502020204030204" pitchFamily="34" charset="0"/>
                          <a:ea typeface="Calibri" panose="020F0502020204030204" pitchFamily="34" charset="0"/>
                          <a:cs typeface="Times New Roman" panose="02020603050405020304" pitchFamily="18" charset="0"/>
                        </a:rPr>
                        <a:t>families</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62761958"/>
                  </a:ext>
                </a:extLst>
              </a:tr>
              <a:tr h="370840">
                <a:tc>
                  <a:txBody>
                    <a:bodyPr/>
                    <a:lstStyle/>
                    <a:p>
                      <a:pPr marL="67945">
                        <a:lnSpc>
                          <a:spcPct val="107000"/>
                        </a:lnSpc>
                        <a:spcBef>
                          <a:spcPts val="5"/>
                        </a:spcBef>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Cambo</a:t>
                      </a:r>
                      <a:r>
                        <a:rPr lang="en-US" sz="1100" b="1" kern="0" spc="-2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First</a:t>
                      </a:r>
                      <a:r>
                        <a:rPr lang="en-US" sz="1100" b="1" kern="0" spc="-2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School</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ct val="107000"/>
                        </a:lnSpc>
                        <a:spcBef>
                          <a:spcPts val="5"/>
                        </a:spcBef>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£6,000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335"/>
                        </a:lnSpc>
                        <a:spcBef>
                          <a:spcPts val="5"/>
                        </a:spcBef>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To</a:t>
                      </a:r>
                      <a:r>
                        <a:rPr lang="en-US" sz="1100" b="1" kern="0" spc="-3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fund</a:t>
                      </a:r>
                      <a:r>
                        <a:rPr lang="en-US" sz="1100" b="1" kern="0" spc="-2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extra-curricular</a:t>
                      </a:r>
                      <a:r>
                        <a:rPr lang="en-US" sz="1100" b="1" kern="0" spc="-1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activities</a:t>
                      </a:r>
                      <a:r>
                        <a:rPr lang="en-US" sz="1100" b="1" kern="0" spc="-2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and</a:t>
                      </a:r>
                      <a:r>
                        <a:rPr lang="en-US" sz="1100" b="1" kern="0" spc="-3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cost</a:t>
                      </a:r>
                      <a:r>
                        <a:rPr lang="en-US" sz="1100" b="1" kern="0" spc="-2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spc="-2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of</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p>
                      <a:pPr marL="68580">
                        <a:lnSpc>
                          <a:spcPts val="12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living</a:t>
                      </a:r>
                      <a:r>
                        <a:rPr lang="en-US" sz="1100" b="1" kern="0" spc="-3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support</a:t>
                      </a:r>
                      <a:r>
                        <a:rPr lang="en-US" sz="1100" b="1" kern="0" spc="-1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for</a:t>
                      </a:r>
                      <a:r>
                        <a:rPr lang="en-US" sz="1100" b="1" kern="0" spc="-2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families</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65400588"/>
                  </a:ext>
                </a:extLst>
              </a:tr>
              <a:tr h="370840">
                <a:tc>
                  <a:txBody>
                    <a:bodyPr/>
                    <a:lstStyle/>
                    <a:p>
                      <a:pPr marL="67945">
                        <a:lnSpc>
                          <a:spcPct val="107000"/>
                        </a:lnSpc>
                        <a:spcBef>
                          <a:spcPts val="5"/>
                        </a:spcBef>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Chollerton</a:t>
                      </a:r>
                      <a:r>
                        <a:rPr lang="en-US" sz="1100" b="1" kern="0" spc="-35"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First</a:t>
                      </a:r>
                      <a:r>
                        <a:rPr lang="en-US" sz="1100" b="1" kern="0" spc="-35"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spc="-10" dirty="0">
                          <a:effectLst/>
                          <a:latin typeface="Calibri" panose="020F0502020204030204" pitchFamily="34" charset="0"/>
                          <a:ea typeface="Calibri" panose="020F0502020204030204" pitchFamily="34" charset="0"/>
                          <a:cs typeface="Times New Roman" panose="02020603050405020304" pitchFamily="18" charset="0"/>
                        </a:rPr>
                        <a:t>School</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ct val="107000"/>
                        </a:lnSpc>
                        <a:spcBef>
                          <a:spcPts val="5"/>
                        </a:spcBef>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£4,560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335"/>
                        </a:lnSpc>
                        <a:spcBef>
                          <a:spcPts val="5"/>
                        </a:spcBef>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To</a:t>
                      </a:r>
                      <a:r>
                        <a:rPr lang="en-US" sz="1100" b="1" kern="0" spc="-30"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fund</a:t>
                      </a:r>
                      <a:r>
                        <a:rPr lang="en-US" sz="1100" b="1" kern="0" spc="-25"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extra-curricular</a:t>
                      </a:r>
                      <a:r>
                        <a:rPr lang="en-US" sz="1100" b="1" kern="0" spc="-15"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activities</a:t>
                      </a:r>
                      <a:r>
                        <a:rPr lang="en-US" sz="1100" b="1" kern="0" spc="-20"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and</a:t>
                      </a:r>
                      <a:r>
                        <a:rPr lang="en-US" sz="1100" b="1" kern="0" spc="-30"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cost</a:t>
                      </a:r>
                      <a:r>
                        <a:rPr lang="en-US" sz="1100" b="1" kern="0" spc="-20"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spc="-25" dirty="0">
                          <a:effectLst/>
                          <a:latin typeface="Calibri" panose="020F0502020204030204" pitchFamily="34" charset="0"/>
                          <a:ea typeface="Calibri" panose="020F0502020204030204" pitchFamily="34" charset="0"/>
                          <a:cs typeface="Times New Roman" panose="02020603050405020304" pitchFamily="18" charset="0"/>
                        </a:rPr>
                        <a:t>of</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p>
                      <a:pPr marL="68580">
                        <a:lnSpc>
                          <a:spcPts val="1245"/>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living</a:t>
                      </a:r>
                      <a:r>
                        <a:rPr lang="en-US" sz="1100" b="1" kern="0" spc="-30"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support</a:t>
                      </a:r>
                      <a:r>
                        <a:rPr lang="en-US" sz="1100" b="1" kern="0" spc="-15"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for</a:t>
                      </a:r>
                      <a:r>
                        <a:rPr lang="en-US" sz="1100" b="1" kern="0" spc="-25"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spc="-10" dirty="0">
                          <a:effectLst/>
                          <a:latin typeface="Calibri" panose="020F0502020204030204" pitchFamily="34" charset="0"/>
                          <a:ea typeface="Calibri" panose="020F0502020204030204" pitchFamily="34" charset="0"/>
                          <a:cs typeface="Times New Roman" panose="02020603050405020304" pitchFamily="18" charset="0"/>
                        </a:rPr>
                        <a:t>families</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76431440"/>
                  </a:ext>
                </a:extLst>
              </a:tr>
              <a:tr h="370840">
                <a:tc>
                  <a:txBody>
                    <a:bodyPr/>
                    <a:lstStyle/>
                    <a:p>
                      <a:pPr marL="67945">
                        <a:lnSpc>
                          <a:spcPts val="13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Otterburn</a:t>
                      </a:r>
                      <a:r>
                        <a:rPr lang="en-US" sz="1100" b="1" kern="0" spc="-4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Primary</a:t>
                      </a:r>
                      <a:r>
                        <a:rPr lang="en-US" sz="1100" b="1" kern="0" spc="-4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School</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3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£7,380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3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To</a:t>
                      </a:r>
                      <a:r>
                        <a:rPr lang="en-US" sz="1100" b="1" kern="0" spc="-3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fund</a:t>
                      </a:r>
                      <a:r>
                        <a:rPr lang="en-US" sz="1100" b="1" kern="0" spc="-2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extra-curricular</a:t>
                      </a:r>
                      <a:r>
                        <a:rPr lang="en-US" sz="1100" b="1" kern="0" spc="-1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activities</a:t>
                      </a:r>
                      <a:r>
                        <a:rPr lang="en-US" sz="1100" b="1" kern="0" spc="-2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and</a:t>
                      </a:r>
                      <a:r>
                        <a:rPr lang="en-US" sz="1100" b="1" kern="0" spc="-3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cost</a:t>
                      </a:r>
                      <a:r>
                        <a:rPr lang="en-US" sz="1100" b="1" kern="0" spc="-2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spc="-2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of</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p>
                      <a:pPr marL="68580">
                        <a:lnSpc>
                          <a:spcPts val="1245"/>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living</a:t>
                      </a:r>
                      <a:r>
                        <a:rPr lang="en-US" sz="1100" b="1" kern="0" spc="-3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support</a:t>
                      </a:r>
                      <a:r>
                        <a:rPr lang="en-US" sz="1100" b="1" kern="0" spc="-1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for</a:t>
                      </a:r>
                      <a:r>
                        <a:rPr lang="en-US" sz="1100" b="1" kern="0" spc="-2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families and towards wraparound care and nursery</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53340066"/>
                  </a:ext>
                </a:extLst>
              </a:tr>
              <a:tr h="370840">
                <a:tc>
                  <a:txBody>
                    <a:bodyPr/>
                    <a:lstStyle/>
                    <a:p>
                      <a:pPr marL="67945">
                        <a:lnSpc>
                          <a:spcPts val="13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Bellingham</a:t>
                      </a:r>
                      <a:r>
                        <a:rPr lang="en-US" sz="1100" b="1" kern="0" spc="-45"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Primary</a:t>
                      </a:r>
                      <a:r>
                        <a:rPr lang="en-US" sz="1100" b="1" kern="0" spc="-45"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spc="-10" dirty="0">
                          <a:effectLst/>
                          <a:latin typeface="Calibri" panose="020F0502020204030204" pitchFamily="34" charset="0"/>
                          <a:ea typeface="Calibri" panose="020F0502020204030204" pitchFamily="34" charset="0"/>
                          <a:cs typeface="Times New Roman" panose="02020603050405020304" pitchFamily="18" charset="0"/>
                        </a:rPr>
                        <a:t>School</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3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£4,080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3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To</a:t>
                      </a:r>
                      <a:r>
                        <a:rPr lang="en-US" sz="1100" b="1" kern="0" spc="-30"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fund</a:t>
                      </a:r>
                      <a:r>
                        <a:rPr lang="en-US" sz="1100" b="1" kern="0" spc="-25"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extra-curricular</a:t>
                      </a:r>
                      <a:r>
                        <a:rPr lang="en-US" sz="1100" b="1" kern="0" spc="-15"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activities</a:t>
                      </a:r>
                      <a:r>
                        <a:rPr lang="en-US" sz="1100" b="1" kern="0" spc="-20"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and</a:t>
                      </a:r>
                      <a:r>
                        <a:rPr lang="en-US" sz="1100" b="1" kern="0" spc="-30"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cost</a:t>
                      </a:r>
                      <a:r>
                        <a:rPr lang="en-US" sz="1100" b="1" kern="0" spc="-20"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spc="-25" dirty="0">
                          <a:effectLst/>
                          <a:latin typeface="Calibri" panose="020F0502020204030204" pitchFamily="34" charset="0"/>
                          <a:ea typeface="Calibri" panose="020F0502020204030204" pitchFamily="34" charset="0"/>
                          <a:cs typeface="Times New Roman" panose="02020603050405020304" pitchFamily="18" charset="0"/>
                        </a:rPr>
                        <a:t>of</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p>
                      <a:pPr marL="68580">
                        <a:lnSpc>
                          <a:spcPts val="1245"/>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living</a:t>
                      </a:r>
                      <a:r>
                        <a:rPr lang="en-US" sz="1100" b="1" kern="0" spc="-30"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support</a:t>
                      </a:r>
                      <a:r>
                        <a:rPr lang="en-US" sz="1100" b="1" kern="0" spc="-15"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for</a:t>
                      </a:r>
                      <a:r>
                        <a:rPr lang="en-US" sz="1100" b="1" kern="0" spc="-25"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spc="-10" dirty="0">
                          <a:effectLst/>
                          <a:latin typeface="Calibri" panose="020F0502020204030204" pitchFamily="34" charset="0"/>
                          <a:ea typeface="Calibri" panose="020F0502020204030204" pitchFamily="34" charset="0"/>
                          <a:cs typeface="Times New Roman" panose="02020603050405020304" pitchFamily="18" charset="0"/>
                        </a:rPr>
                        <a:t>families</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62691123"/>
                  </a:ext>
                </a:extLst>
              </a:tr>
              <a:tr h="370840">
                <a:tc>
                  <a:txBody>
                    <a:bodyPr/>
                    <a:lstStyle/>
                    <a:p>
                      <a:pPr marL="67945">
                        <a:lnSpc>
                          <a:spcPts val="13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Bellingham</a:t>
                      </a:r>
                      <a:r>
                        <a:rPr lang="en-US" sz="1100" b="1" kern="0" spc="-35"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Middle</a:t>
                      </a:r>
                      <a:r>
                        <a:rPr lang="en-US" sz="1100" b="1" kern="0" spc="-35"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spc="-10" dirty="0">
                          <a:effectLst/>
                          <a:latin typeface="Calibri" panose="020F0502020204030204" pitchFamily="34" charset="0"/>
                          <a:ea typeface="Calibri" panose="020F0502020204030204" pitchFamily="34" charset="0"/>
                          <a:cs typeface="Times New Roman" panose="02020603050405020304" pitchFamily="18" charset="0"/>
                        </a:rPr>
                        <a:t>School</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3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£1,360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3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To</a:t>
                      </a:r>
                      <a:r>
                        <a:rPr lang="en-US" sz="1100" b="1" kern="0" spc="-30"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fund</a:t>
                      </a:r>
                      <a:r>
                        <a:rPr lang="en-US" sz="1100" b="1" kern="0" spc="-25"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extra-curricular</a:t>
                      </a:r>
                      <a:r>
                        <a:rPr lang="en-US" sz="1100" b="1" kern="0" spc="-15"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activities</a:t>
                      </a:r>
                      <a:r>
                        <a:rPr lang="en-US" sz="1100" b="1" kern="0" spc="-20"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and</a:t>
                      </a:r>
                      <a:r>
                        <a:rPr lang="en-US" sz="1100" b="1" kern="0" spc="-30"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cost</a:t>
                      </a:r>
                      <a:r>
                        <a:rPr lang="en-US" sz="1100" b="1" kern="0" spc="-20"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spc="-25" dirty="0">
                          <a:effectLst/>
                          <a:latin typeface="Calibri" panose="020F0502020204030204" pitchFamily="34" charset="0"/>
                          <a:ea typeface="Calibri" panose="020F0502020204030204" pitchFamily="34" charset="0"/>
                          <a:cs typeface="Times New Roman" panose="02020603050405020304" pitchFamily="18" charset="0"/>
                        </a:rPr>
                        <a:t>of</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p>
                      <a:pPr marL="68580">
                        <a:lnSpc>
                          <a:spcPts val="1245"/>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living</a:t>
                      </a:r>
                      <a:r>
                        <a:rPr lang="en-US" sz="1100" b="1" kern="0" spc="-30"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support</a:t>
                      </a:r>
                      <a:r>
                        <a:rPr lang="en-US" sz="1100" b="1" kern="0" spc="-15"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for</a:t>
                      </a:r>
                      <a:r>
                        <a:rPr lang="en-US" sz="1100" b="1" kern="0" spc="-25"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spc="-10" dirty="0">
                          <a:effectLst/>
                          <a:latin typeface="Calibri" panose="020F0502020204030204" pitchFamily="34" charset="0"/>
                          <a:ea typeface="Calibri" panose="020F0502020204030204" pitchFamily="34" charset="0"/>
                          <a:cs typeface="Times New Roman" panose="02020603050405020304" pitchFamily="18" charset="0"/>
                        </a:rPr>
                        <a:t>families</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71171796"/>
                  </a:ext>
                </a:extLst>
              </a:tr>
            </a:tbl>
          </a:graphicData>
        </a:graphic>
      </p:graphicFrame>
    </p:spTree>
    <p:extLst>
      <p:ext uri="{BB962C8B-B14F-4D97-AF65-F5344CB8AC3E}">
        <p14:creationId xmlns:p14="http://schemas.microsoft.com/office/powerpoint/2010/main" val="4438258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9ABB6A-D622-ECAB-FF9A-5DDF246AA47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9CD428D-7792-5238-10FD-9ADB058BBD2C}"/>
              </a:ext>
            </a:extLst>
          </p:cNvPr>
          <p:cNvSpPr>
            <a:spLocks noGrp="1"/>
          </p:cNvSpPr>
          <p:nvPr>
            <p:ph type="title"/>
          </p:nvPr>
        </p:nvSpPr>
        <p:spPr>
          <a:xfrm>
            <a:off x="769938" y="396353"/>
            <a:ext cx="10515600" cy="1325563"/>
          </a:xfrm>
        </p:spPr>
        <p:txBody>
          <a:bodyPr/>
          <a:lstStyle/>
          <a:p>
            <a:r>
              <a:rPr lang="en-GB" dirty="0">
                <a:solidFill>
                  <a:srgbClr val="4DA4AD"/>
                </a:solidFill>
              </a:rPr>
              <a:t>Grants Agreed</a:t>
            </a:r>
          </a:p>
        </p:txBody>
      </p:sp>
      <p:pic>
        <p:nvPicPr>
          <p:cNvPr id="4" name="Picture 3">
            <a:extLst>
              <a:ext uri="{FF2B5EF4-FFF2-40B4-BE49-F238E27FC236}">
                <a16:creationId xmlns:a16="http://schemas.microsoft.com/office/drawing/2014/main" id="{9C6EC9A7-8CBD-32C6-5640-D98EB445FF7D}"/>
              </a:ext>
            </a:extLst>
          </p:cNvPr>
          <p:cNvPicPr>
            <a:picLocks noChangeAspect="1"/>
          </p:cNvPicPr>
          <p:nvPr/>
        </p:nvPicPr>
        <p:blipFill rotWithShape="1">
          <a:blip r:embed="rId2">
            <a:extLst>
              <a:ext uri="{28A0092B-C50C-407E-A947-70E740481C1C}">
                <a14:useLocalDpi xmlns:a14="http://schemas.microsoft.com/office/drawing/2010/main" val="0"/>
              </a:ext>
            </a:extLst>
          </a:blip>
          <a:srcRect l="26457" t="30282" r="41381" b="51950"/>
          <a:stretch/>
        </p:blipFill>
        <p:spPr bwMode="auto">
          <a:xfrm>
            <a:off x="8380049" y="247599"/>
            <a:ext cx="3811951" cy="1118117"/>
          </a:xfrm>
          <a:prstGeom prst="rect">
            <a:avLst/>
          </a:prstGeom>
          <a:ln>
            <a:noFill/>
          </a:ln>
          <a:extLst>
            <a:ext uri="{53640926-AAD7-44D8-BBD7-CCE9431645EC}">
              <a14:shadowObscured xmlns:a14="http://schemas.microsoft.com/office/drawing/2010/main"/>
            </a:ext>
          </a:extLst>
        </p:spPr>
      </p:pic>
      <p:pic>
        <p:nvPicPr>
          <p:cNvPr id="5" name="Picture 4">
            <a:extLst>
              <a:ext uri="{FF2B5EF4-FFF2-40B4-BE49-F238E27FC236}">
                <a16:creationId xmlns:a16="http://schemas.microsoft.com/office/drawing/2014/main" id="{D5206030-CFBF-CAA8-AF88-4F5582A93300}"/>
              </a:ext>
            </a:extLst>
          </p:cNvPr>
          <p:cNvPicPr>
            <a:picLocks noChangeAspect="1"/>
          </p:cNvPicPr>
          <p:nvPr/>
        </p:nvPicPr>
        <p:blipFill rotWithShape="1">
          <a:blip r:embed="rId3">
            <a:extLst>
              <a:ext uri="{28A0092B-C50C-407E-A947-70E740481C1C}">
                <a14:useLocalDpi xmlns:a14="http://schemas.microsoft.com/office/drawing/2010/main" val="0"/>
              </a:ext>
            </a:extLst>
          </a:blip>
          <a:srcRect l="25593" t="47549" r="56127" b="33681"/>
          <a:stretch/>
        </p:blipFill>
        <p:spPr bwMode="auto">
          <a:xfrm>
            <a:off x="10497527" y="5928891"/>
            <a:ext cx="1694473" cy="929109"/>
          </a:xfrm>
          <a:prstGeom prst="rect">
            <a:avLst/>
          </a:prstGeom>
          <a:ln>
            <a:noFill/>
          </a:ln>
          <a:extLst>
            <a:ext uri="{53640926-AAD7-44D8-BBD7-CCE9431645EC}">
              <a14:shadowObscured xmlns:a14="http://schemas.microsoft.com/office/drawing/2010/main"/>
            </a:ext>
          </a:extLst>
        </p:spPr>
      </p:pic>
      <p:graphicFrame>
        <p:nvGraphicFramePr>
          <p:cNvPr id="6" name="Table 5">
            <a:extLst>
              <a:ext uri="{FF2B5EF4-FFF2-40B4-BE49-F238E27FC236}">
                <a16:creationId xmlns:a16="http://schemas.microsoft.com/office/drawing/2014/main" id="{A47EDC47-D80D-0444-FCF0-C8E7BB8FF7B5}"/>
              </a:ext>
            </a:extLst>
          </p:cNvPr>
          <p:cNvGraphicFramePr>
            <a:graphicFrameLocks noGrp="1"/>
          </p:cNvGraphicFramePr>
          <p:nvPr>
            <p:extLst>
              <p:ext uri="{D42A27DB-BD31-4B8C-83A1-F6EECF244321}">
                <p14:modId xmlns:p14="http://schemas.microsoft.com/office/powerpoint/2010/main" val="1782166313"/>
              </p:ext>
            </p:extLst>
          </p:nvPr>
        </p:nvGraphicFramePr>
        <p:xfrm>
          <a:off x="906462" y="1365716"/>
          <a:ext cx="10933113" cy="4134549"/>
        </p:xfrm>
        <a:graphic>
          <a:graphicData uri="http://schemas.openxmlformats.org/drawingml/2006/table">
            <a:tbl>
              <a:tblPr firstRow="1" bandRow="1">
                <a:tableStyleId>{5C22544A-7EE6-4342-B048-85BDC9FD1C3A}</a:tableStyleId>
              </a:tblPr>
              <a:tblGrid>
                <a:gridCol w="3644371">
                  <a:extLst>
                    <a:ext uri="{9D8B030D-6E8A-4147-A177-3AD203B41FA5}">
                      <a16:colId xmlns:a16="http://schemas.microsoft.com/office/drawing/2014/main" val="735848033"/>
                    </a:ext>
                  </a:extLst>
                </a:gridCol>
                <a:gridCol w="1097492">
                  <a:extLst>
                    <a:ext uri="{9D8B030D-6E8A-4147-A177-3AD203B41FA5}">
                      <a16:colId xmlns:a16="http://schemas.microsoft.com/office/drawing/2014/main" val="4285421551"/>
                    </a:ext>
                  </a:extLst>
                </a:gridCol>
                <a:gridCol w="6191250">
                  <a:extLst>
                    <a:ext uri="{9D8B030D-6E8A-4147-A177-3AD203B41FA5}">
                      <a16:colId xmlns:a16="http://schemas.microsoft.com/office/drawing/2014/main" val="69981386"/>
                    </a:ext>
                  </a:extLst>
                </a:gridCol>
              </a:tblGrid>
              <a:tr h="370840">
                <a:tc gridSpan="3">
                  <a:txBody>
                    <a:bodyPr/>
                    <a:lstStyle/>
                    <a:p>
                      <a:pPr marL="67945">
                        <a:lnSpc>
                          <a:spcPts val="1240"/>
                        </a:lnSpc>
                        <a:spcAft>
                          <a:spcPts val="800"/>
                        </a:spcAft>
                      </a:pPr>
                      <a:endParaRPr lang="en-US" sz="2000" b="1" kern="0"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p>
                      <a:pPr marL="67945">
                        <a:lnSpc>
                          <a:spcPts val="1240"/>
                        </a:lnSpc>
                        <a:spcAft>
                          <a:spcPts val="800"/>
                        </a:spcAft>
                      </a:pPr>
                      <a:r>
                        <a:rPr lang="en-US" sz="2000" b="1" kern="0" dirty="0">
                          <a:solidFill>
                            <a:srgbClr val="4DA4AD"/>
                          </a:solidFill>
                          <a:effectLst/>
                          <a:latin typeface="Arial" panose="020B0604020202020204" pitchFamily="34" charset="0"/>
                          <a:ea typeface="Calibri" panose="020F0502020204030204" pitchFamily="34" charset="0"/>
                          <a:cs typeface="Arial" panose="020B0604020202020204" pitchFamily="34" charset="0"/>
                        </a:rPr>
                        <a:t>Community Benefit Fund – Grant Paid</a:t>
                      </a:r>
                      <a:endParaRPr lang="en-GB" sz="2000" kern="100" dirty="0">
                        <a:solidFill>
                          <a:srgbClr val="4DA4AD"/>
                        </a:solidFill>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113676585"/>
                  </a:ext>
                </a:extLst>
              </a:tr>
              <a:tr h="370840">
                <a:tc>
                  <a:txBody>
                    <a:bodyPr/>
                    <a:lstStyle/>
                    <a:p>
                      <a:pPr marL="67945">
                        <a:lnSpc>
                          <a:spcPts val="13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Chollerton</a:t>
                      </a:r>
                      <a:r>
                        <a:rPr lang="en-US" sz="1100" b="1" kern="0" spc="-35"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spc="-10" dirty="0">
                          <a:effectLst/>
                          <a:latin typeface="Calibri" panose="020F0502020204030204" pitchFamily="34" charset="0"/>
                          <a:ea typeface="Calibri" panose="020F0502020204030204" pitchFamily="34" charset="0"/>
                          <a:cs typeface="Times New Roman" panose="02020603050405020304" pitchFamily="18" charset="0"/>
                        </a:rPr>
                        <a:t>Preschool</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3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£1,500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3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Towards</a:t>
                      </a:r>
                      <a:r>
                        <a:rPr lang="en-US" sz="1100" b="1" kern="0" spc="-30" dirty="0">
                          <a:effectLst/>
                          <a:latin typeface="Calibri" panose="020F0502020204030204" pitchFamily="34" charset="0"/>
                          <a:ea typeface="Calibri" panose="020F0502020204030204" pitchFamily="34" charset="0"/>
                          <a:cs typeface="Times New Roman" panose="02020603050405020304" pitchFamily="18" charset="0"/>
                        </a:rPr>
                        <a:t> operating costs and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cost</a:t>
                      </a:r>
                      <a:r>
                        <a:rPr lang="en-US" sz="1100" b="1" kern="0" spc="-20"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spc="-25" dirty="0">
                          <a:effectLst/>
                          <a:latin typeface="Calibri" panose="020F0502020204030204" pitchFamily="34" charset="0"/>
                          <a:ea typeface="Calibri" panose="020F0502020204030204" pitchFamily="34" charset="0"/>
                          <a:cs typeface="Times New Roman" panose="02020603050405020304" pitchFamily="18" charset="0"/>
                        </a:rPr>
                        <a:t>of</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 living</a:t>
                      </a:r>
                      <a:r>
                        <a:rPr lang="en-US" sz="1100" b="1" kern="0" spc="-30"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support</a:t>
                      </a:r>
                      <a:r>
                        <a:rPr lang="en-US" sz="1100" b="1" kern="0" spc="-15"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for</a:t>
                      </a:r>
                      <a:r>
                        <a:rPr lang="en-US" sz="1100" b="1" kern="0" spc="-25"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spc="-10" dirty="0">
                          <a:effectLst/>
                          <a:latin typeface="Calibri" panose="020F0502020204030204" pitchFamily="34" charset="0"/>
                          <a:ea typeface="Calibri" panose="020F0502020204030204" pitchFamily="34" charset="0"/>
                          <a:cs typeface="Times New Roman" panose="02020603050405020304" pitchFamily="18" charset="0"/>
                        </a:rPr>
                        <a:t>families in nursery</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49523825"/>
                  </a:ext>
                </a:extLst>
              </a:tr>
              <a:tr h="370840">
                <a:tc>
                  <a:txBody>
                    <a:bodyPr/>
                    <a:lstStyle/>
                    <a:p>
                      <a:pPr marL="67945">
                        <a:lnSpc>
                          <a:spcPts val="13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a:t>
                      </a:r>
                      <a:r>
                        <a:rPr lang="en-US" sz="1100" b="1" kern="0" spc="-3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Tynies</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3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£2,250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5"/>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Towards</a:t>
                      </a:r>
                      <a:r>
                        <a:rPr lang="en-US" sz="1100" b="1" kern="0" spc="-3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operating costs and </a:t>
                      </a: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cost</a:t>
                      </a:r>
                      <a:r>
                        <a:rPr lang="en-US" sz="1100" b="1" kern="0" spc="-2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spc="-2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of</a:t>
                      </a: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living</a:t>
                      </a:r>
                      <a:r>
                        <a:rPr lang="en-US" sz="1100" b="1" kern="0" spc="-3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support</a:t>
                      </a:r>
                      <a:r>
                        <a:rPr lang="en-US" sz="1100" b="1" kern="0" spc="-1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for</a:t>
                      </a:r>
                      <a:r>
                        <a:rPr lang="en-US" sz="1100" b="1" kern="0" spc="-2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families in nursery and wraparound</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88652259"/>
                  </a:ext>
                </a:extLst>
              </a:tr>
              <a:tr h="370840">
                <a:tc>
                  <a:txBody>
                    <a:bodyPr/>
                    <a:lstStyle/>
                    <a:p>
                      <a:pPr marL="67945">
                        <a:lnSpc>
                          <a:spcPts val="13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Cambo Wraparound</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3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£2,250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5"/>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Towards</a:t>
                      </a:r>
                      <a:r>
                        <a:rPr lang="en-US" sz="1100" b="1" kern="0" spc="-30" dirty="0">
                          <a:effectLst/>
                          <a:latin typeface="Calibri" panose="020F0502020204030204" pitchFamily="34" charset="0"/>
                          <a:ea typeface="Calibri" panose="020F0502020204030204" pitchFamily="34" charset="0"/>
                          <a:cs typeface="Times New Roman" panose="02020603050405020304" pitchFamily="18" charset="0"/>
                        </a:rPr>
                        <a:t> operating costs and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cost</a:t>
                      </a:r>
                      <a:r>
                        <a:rPr lang="en-US" sz="1100" b="1" kern="0" spc="-20"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spc="-25" dirty="0">
                          <a:effectLst/>
                          <a:latin typeface="Calibri" panose="020F0502020204030204" pitchFamily="34" charset="0"/>
                          <a:ea typeface="Calibri" panose="020F0502020204030204" pitchFamily="34" charset="0"/>
                          <a:cs typeface="Times New Roman" panose="02020603050405020304" pitchFamily="18" charset="0"/>
                        </a:rPr>
                        <a:t>of</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 living</a:t>
                      </a:r>
                      <a:r>
                        <a:rPr lang="en-US" sz="1100" b="1" kern="0" spc="-30"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support</a:t>
                      </a:r>
                      <a:r>
                        <a:rPr lang="en-US" sz="1100" b="1" kern="0" spc="-15"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for</a:t>
                      </a:r>
                      <a:r>
                        <a:rPr lang="en-US" sz="1100" b="1" kern="0" spc="-25"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spc="-10" dirty="0">
                          <a:effectLst/>
                          <a:latin typeface="Calibri" panose="020F0502020204030204" pitchFamily="34" charset="0"/>
                          <a:ea typeface="Calibri" panose="020F0502020204030204" pitchFamily="34" charset="0"/>
                          <a:cs typeface="Times New Roman" panose="02020603050405020304" pitchFamily="18" charset="0"/>
                        </a:rPr>
                        <a:t>families in nursery and wraparound</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83807120"/>
                  </a:ext>
                </a:extLst>
              </a:tr>
              <a:tr h="370840">
                <a:tc>
                  <a:txBody>
                    <a:bodyPr/>
                    <a:lstStyle/>
                    <a:p>
                      <a:pPr marL="67945">
                        <a:lnSpc>
                          <a:spcPts val="12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Belsay Daycare</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£2,250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Towards</a:t>
                      </a:r>
                      <a:r>
                        <a:rPr lang="en-US" sz="1100" b="1" kern="0" spc="-3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operating costs and </a:t>
                      </a: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cost</a:t>
                      </a:r>
                      <a:r>
                        <a:rPr lang="en-US" sz="1100" b="1" kern="0" spc="-2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spc="-2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of</a:t>
                      </a: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living</a:t>
                      </a:r>
                      <a:r>
                        <a:rPr lang="en-US" sz="1100" b="1" kern="0" spc="-3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support</a:t>
                      </a:r>
                      <a:r>
                        <a:rPr lang="en-US" sz="1100" b="1" kern="0" spc="-1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for</a:t>
                      </a:r>
                      <a:r>
                        <a:rPr lang="en-US" sz="1100" b="1" kern="0" spc="-2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families in nursery and wraparound </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28242576"/>
                  </a:ext>
                </a:extLst>
              </a:tr>
              <a:tr h="370840">
                <a:tc>
                  <a:txBody>
                    <a:bodyPr/>
                    <a:lstStyle/>
                    <a:p>
                      <a:pPr marL="67945">
                        <a:lnSpc>
                          <a:spcPts val="1245"/>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Emma Anderson – Redesdale and Three Kirks Newsletter</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5"/>
                        </a:lnSpc>
                        <a:spcAft>
                          <a:spcPts val="800"/>
                        </a:spcAft>
                      </a:pPr>
                      <a:r>
                        <a:rPr lang="en-US" sz="1100" b="1" kern="0" spc="-2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£999</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5"/>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Cost of new computer equipment to deliver weekly newsletter</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53996883"/>
                  </a:ext>
                </a:extLst>
              </a:tr>
              <a:tr h="370840">
                <a:tc>
                  <a:txBody>
                    <a:bodyPr/>
                    <a:lstStyle/>
                    <a:p>
                      <a:pPr marL="67945">
                        <a:lnSpc>
                          <a:spcPts val="12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Gunnerton Playing Field</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spc="-2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£1,307</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Towards</a:t>
                      </a:r>
                      <a:r>
                        <a:rPr lang="en-US" sz="1100" b="1" kern="0" spc="-4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cost of a basket swing seat</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62761958"/>
                  </a:ext>
                </a:extLst>
              </a:tr>
              <a:tr h="370840">
                <a:tc>
                  <a:txBody>
                    <a:bodyPr/>
                    <a:lstStyle/>
                    <a:p>
                      <a:pPr marL="67945">
                        <a:lnSpc>
                          <a:spcPts val="13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Kevin Piggford Driving School</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3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£7,500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3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Towards</a:t>
                      </a:r>
                      <a:r>
                        <a:rPr lang="en-US" sz="1100" b="1" kern="0" spc="-30"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the cost of a replacement vehicle for driving lessons</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65400588"/>
                  </a:ext>
                </a:extLst>
              </a:tr>
              <a:tr h="370840">
                <a:tc>
                  <a:txBody>
                    <a:bodyPr/>
                    <a:lstStyle/>
                    <a:p>
                      <a:pPr marL="67945">
                        <a:lnSpc>
                          <a:spcPts val="12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Friends of Hexham Priory School</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£2,500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Towards</a:t>
                      </a:r>
                      <a:r>
                        <a:rPr lang="en-US" sz="1100" b="1" kern="0" spc="-4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the </a:t>
                      </a: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cost of a specialist adapted  minibus</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76431440"/>
                  </a:ext>
                </a:extLst>
              </a:tr>
              <a:tr h="370840">
                <a:tc>
                  <a:txBody>
                    <a:bodyPr/>
                    <a:lstStyle/>
                    <a:p>
                      <a:pPr marL="67945">
                        <a:lnSpc>
                          <a:spcPts val="13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Phoenix 60+ Social Club</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3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£2,709</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3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Towards</a:t>
                      </a:r>
                      <a:r>
                        <a:rPr lang="en-US" sz="1100" b="1" kern="0" spc="-25"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the</a:t>
                      </a:r>
                      <a:r>
                        <a:rPr lang="en-US" sz="1100" b="1" kern="0" spc="-15"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cost</a:t>
                      </a:r>
                      <a:r>
                        <a:rPr lang="en-US" sz="1100" b="1" kern="0" spc="-15"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of</a:t>
                      </a:r>
                      <a:r>
                        <a:rPr lang="en-US" sz="1100" b="1" kern="0" spc="-10"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transport for bus trips throughout the year</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53340066"/>
                  </a:ext>
                </a:extLst>
              </a:tr>
              <a:tr h="370840">
                <a:tc>
                  <a:txBody>
                    <a:bodyPr/>
                    <a:lstStyle/>
                    <a:p>
                      <a:pPr marL="67945">
                        <a:lnSpc>
                          <a:spcPts val="1245"/>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Redefest</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3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£2,000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3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Towards</a:t>
                      </a:r>
                      <a:r>
                        <a:rPr lang="en-US" sz="1100" b="1" kern="0" spc="-25"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the</a:t>
                      </a:r>
                      <a:r>
                        <a:rPr lang="en-US" sz="1100" b="1" kern="0" spc="-20"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running costs of festival including replacing car park matting</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62691123"/>
                  </a:ext>
                </a:extLst>
              </a:tr>
            </a:tbl>
          </a:graphicData>
        </a:graphic>
      </p:graphicFrame>
    </p:spTree>
    <p:extLst>
      <p:ext uri="{BB962C8B-B14F-4D97-AF65-F5344CB8AC3E}">
        <p14:creationId xmlns:p14="http://schemas.microsoft.com/office/powerpoint/2010/main" val="10944813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7CE34A-B1F7-ADB8-9BBC-93FD381B8AF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5E224E6-1955-8004-C06D-6FD32E0DFE15}"/>
              </a:ext>
            </a:extLst>
          </p:cNvPr>
          <p:cNvSpPr>
            <a:spLocks noGrp="1"/>
          </p:cNvSpPr>
          <p:nvPr>
            <p:ph type="title"/>
          </p:nvPr>
        </p:nvSpPr>
        <p:spPr>
          <a:xfrm>
            <a:off x="769938" y="396353"/>
            <a:ext cx="10515600" cy="1325563"/>
          </a:xfrm>
        </p:spPr>
        <p:txBody>
          <a:bodyPr/>
          <a:lstStyle/>
          <a:p>
            <a:r>
              <a:rPr lang="en-GB" dirty="0">
                <a:solidFill>
                  <a:srgbClr val="4DA4AD"/>
                </a:solidFill>
              </a:rPr>
              <a:t>Grants Agreed</a:t>
            </a:r>
          </a:p>
        </p:txBody>
      </p:sp>
      <p:pic>
        <p:nvPicPr>
          <p:cNvPr id="4" name="Picture 3">
            <a:extLst>
              <a:ext uri="{FF2B5EF4-FFF2-40B4-BE49-F238E27FC236}">
                <a16:creationId xmlns:a16="http://schemas.microsoft.com/office/drawing/2014/main" id="{845481D7-FF22-C7F8-8741-971C1A2C4530}"/>
              </a:ext>
            </a:extLst>
          </p:cNvPr>
          <p:cNvPicPr>
            <a:picLocks noChangeAspect="1"/>
          </p:cNvPicPr>
          <p:nvPr/>
        </p:nvPicPr>
        <p:blipFill rotWithShape="1">
          <a:blip r:embed="rId2">
            <a:extLst>
              <a:ext uri="{28A0092B-C50C-407E-A947-70E740481C1C}">
                <a14:useLocalDpi xmlns:a14="http://schemas.microsoft.com/office/drawing/2010/main" val="0"/>
              </a:ext>
            </a:extLst>
          </a:blip>
          <a:srcRect l="26457" t="30282" r="41381" b="51950"/>
          <a:stretch/>
        </p:blipFill>
        <p:spPr bwMode="auto">
          <a:xfrm>
            <a:off x="8380049" y="247599"/>
            <a:ext cx="3811951" cy="1118117"/>
          </a:xfrm>
          <a:prstGeom prst="rect">
            <a:avLst/>
          </a:prstGeom>
          <a:ln>
            <a:noFill/>
          </a:ln>
          <a:extLst>
            <a:ext uri="{53640926-AAD7-44D8-BBD7-CCE9431645EC}">
              <a14:shadowObscured xmlns:a14="http://schemas.microsoft.com/office/drawing/2010/main"/>
            </a:ext>
          </a:extLst>
        </p:spPr>
      </p:pic>
      <p:pic>
        <p:nvPicPr>
          <p:cNvPr id="5" name="Picture 4">
            <a:extLst>
              <a:ext uri="{FF2B5EF4-FFF2-40B4-BE49-F238E27FC236}">
                <a16:creationId xmlns:a16="http://schemas.microsoft.com/office/drawing/2014/main" id="{F120E992-E5F9-879F-7F06-AA723C3D714D}"/>
              </a:ext>
            </a:extLst>
          </p:cNvPr>
          <p:cNvPicPr>
            <a:picLocks noChangeAspect="1"/>
          </p:cNvPicPr>
          <p:nvPr/>
        </p:nvPicPr>
        <p:blipFill rotWithShape="1">
          <a:blip r:embed="rId3">
            <a:extLst>
              <a:ext uri="{28A0092B-C50C-407E-A947-70E740481C1C}">
                <a14:useLocalDpi xmlns:a14="http://schemas.microsoft.com/office/drawing/2010/main" val="0"/>
              </a:ext>
            </a:extLst>
          </a:blip>
          <a:srcRect l="25593" t="47549" r="56127" b="33681"/>
          <a:stretch/>
        </p:blipFill>
        <p:spPr bwMode="auto">
          <a:xfrm>
            <a:off x="10497527" y="5928891"/>
            <a:ext cx="1694473" cy="929109"/>
          </a:xfrm>
          <a:prstGeom prst="rect">
            <a:avLst/>
          </a:prstGeom>
          <a:ln>
            <a:noFill/>
          </a:ln>
          <a:extLst>
            <a:ext uri="{53640926-AAD7-44D8-BBD7-CCE9431645EC}">
              <a14:shadowObscured xmlns:a14="http://schemas.microsoft.com/office/drawing/2010/main"/>
            </a:ext>
          </a:extLst>
        </p:spPr>
      </p:pic>
      <p:graphicFrame>
        <p:nvGraphicFramePr>
          <p:cNvPr id="6" name="Table 5">
            <a:extLst>
              <a:ext uri="{FF2B5EF4-FFF2-40B4-BE49-F238E27FC236}">
                <a16:creationId xmlns:a16="http://schemas.microsoft.com/office/drawing/2014/main" id="{88477DCF-A6C6-1C89-BD89-3B7E5F10DA0C}"/>
              </a:ext>
            </a:extLst>
          </p:cNvPr>
          <p:cNvGraphicFramePr>
            <a:graphicFrameLocks noGrp="1"/>
          </p:cNvGraphicFramePr>
          <p:nvPr>
            <p:extLst>
              <p:ext uri="{D42A27DB-BD31-4B8C-83A1-F6EECF244321}">
                <p14:modId xmlns:p14="http://schemas.microsoft.com/office/powerpoint/2010/main" val="4206452294"/>
              </p:ext>
            </p:extLst>
          </p:nvPr>
        </p:nvGraphicFramePr>
        <p:xfrm>
          <a:off x="906462" y="1365716"/>
          <a:ext cx="10933113" cy="4553840"/>
        </p:xfrm>
        <a:graphic>
          <a:graphicData uri="http://schemas.openxmlformats.org/drawingml/2006/table">
            <a:tbl>
              <a:tblPr firstRow="1" bandRow="1">
                <a:tableStyleId>{5C22544A-7EE6-4342-B048-85BDC9FD1C3A}</a:tableStyleId>
              </a:tblPr>
              <a:tblGrid>
                <a:gridCol w="3644371">
                  <a:extLst>
                    <a:ext uri="{9D8B030D-6E8A-4147-A177-3AD203B41FA5}">
                      <a16:colId xmlns:a16="http://schemas.microsoft.com/office/drawing/2014/main" val="735848033"/>
                    </a:ext>
                  </a:extLst>
                </a:gridCol>
                <a:gridCol w="1097492">
                  <a:extLst>
                    <a:ext uri="{9D8B030D-6E8A-4147-A177-3AD203B41FA5}">
                      <a16:colId xmlns:a16="http://schemas.microsoft.com/office/drawing/2014/main" val="4285421551"/>
                    </a:ext>
                  </a:extLst>
                </a:gridCol>
                <a:gridCol w="6191250">
                  <a:extLst>
                    <a:ext uri="{9D8B030D-6E8A-4147-A177-3AD203B41FA5}">
                      <a16:colId xmlns:a16="http://schemas.microsoft.com/office/drawing/2014/main" val="69981386"/>
                    </a:ext>
                  </a:extLst>
                </a:gridCol>
              </a:tblGrid>
              <a:tr h="370840">
                <a:tc gridSpan="3">
                  <a:txBody>
                    <a:bodyPr/>
                    <a:lstStyle/>
                    <a:p>
                      <a:pPr marL="67945">
                        <a:lnSpc>
                          <a:spcPts val="1240"/>
                        </a:lnSpc>
                        <a:spcAft>
                          <a:spcPts val="800"/>
                        </a:spcAft>
                      </a:pPr>
                      <a:endParaRPr lang="en-US" sz="2000" b="1" kern="0"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p>
                      <a:pPr marL="67945">
                        <a:lnSpc>
                          <a:spcPts val="1240"/>
                        </a:lnSpc>
                        <a:spcAft>
                          <a:spcPts val="800"/>
                        </a:spcAft>
                      </a:pPr>
                      <a:r>
                        <a:rPr lang="en-US" sz="2000" b="1" kern="0" dirty="0">
                          <a:solidFill>
                            <a:srgbClr val="4DA4AD"/>
                          </a:solidFill>
                          <a:effectLst/>
                          <a:latin typeface="Arial" panose="020B0604020202020204" pitchFamily="34" charset="0"/>
                          <a:ea typeface="Calibri" panose="020F0502020204030204" pitchFamily="34" charset="0"/>
                          <a:cs typeface="Arial" panose="020B0604020202020204" pitchFamily="34" charset="0"/>
                        </a:rPr>
                        <a:t>Community Benefit Fund – Grant Paid</a:t>
                      </a:r>
                      <a:endParaRPr lang="en-GB" sz="2000" kern="100" dirty="0">
                        <a:solidFill>
                          <a:srgbClr val="4DA4AD"/>
                        </a:solidFill>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113676585"/>
                  </a:ext>
                </a:extLst>
              </a:tr>
              <a:tr h="370840">
                <a:tc>
                  <a:txBody>
                    <a:bodyPr/>
                    <a:lstStyle/>
                    <a:p>
                      <a:pPr marL="67945">
                        <a:lnSpc>
                          <a:spcPts val="12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Bellingham Parish Council</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£12,500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Towards</a:t>
                      </a:r>
                      <a:r>
                        <a:rPr lang="en-US" sz="1100" b="1" kern="0" spc="-25"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the</a:t>
                      </a:r>
                      <a:r>
                        <a:rPr lang="en-US" sz="1100" b="1" kern="0" spc="-20"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cost</a:t>
                      </a:r>
                      <a:r>
                        <a:rPr lang="en-US" sz="1100" b="1" kern="0" spc="-15"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of</a:t>
                      </a:r>
                      <a:r>
                        <a:rPr lang="en-US" sz="1100" b="1" kern="0" spc="-15"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new play equipment and safety surfaces in the playground</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49523825"/>
                  </a:ext>
                </a:extLst>
              </a:tr>
              <a:tr h="370840">
                <a:tc>
                  <a:txBody>
                    <a:bodyPr/>
                    <a:lstStyle/>
                    <a:p>
                      <a:pPr marL="67945">
                        <a:lnSpc>
                          <a:spcPts val="12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Broadband for the Rural North B4RN</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£100,000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Towards</a:t>
                      </a:r>
                      <a:r>
                        <a:rPr lang="en-US" sz="1100" b="1" kern="0" spc="-3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a:t>
                      </a:r>
                      <a:r>
                        <a:rPr lang="en-US" sz="1100" b="1" kern="0" spc="-1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build costs of the Barrasford fibre broadband project </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88652259"/>
                  </a:ext>
                </a:extLst>
              </a:tr>
              <a:tr h="370840">
                <a:tc>
                  <a:txBody>
                    <a:bodyPr/>
                    <a:lstStyle/>
                    <a:p>
                      <a:pPr marL="67945">
                        <a:lnSpc>
                          <a:spcPct val="107000"/>
                        </a:lnSpc>
                        <a:spcBef>
                          <a:spcPts val="5"/>
                        </a:spcBef>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Corsenside Parish Hall</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ct val="107000"/>
                        </a:lnSpc>
                        <a:spcBef>
                          <a:spcPts val="5"/>
                        </a:spcBef>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£20,000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335"/>
                        </a:lnSpc>
                        <a:spcBef>
                          <a:spcPts val="5"/>
                        </a:spcBef>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Towards</a:t>
                      </a:r>
                      <a:r>
                        <a:rPr lang="en-US" sz="1100" b="1" kern="0" spc="-30"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the</a:t>
                      </a:r>
                      <a:r>
                        <a:rPr lang="en-US" sz="1100" b="1" kern="0" spc="-25"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cost</a:t>
                      </a:r>
                      <a:r>
                        <a:rPr lang="en-US" sz="1100" b="1" kern="0" spc="-15"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of the final refurbishments of the hall with insulation and cladding</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83807120"/>
                  </a:ext>
                </a:extLst>
              </a:tr>
              <a:tr h="370840">
                <a:tc>
                  <a:txBody>
                    <a:bodyPr/>
                    <a:lstStyle/>
                    <a:p>
                      <a:pPr marL="67945">
                        <a:lnSpc>
                          <a:spcPts val="13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RTC Sports </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3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£5,000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3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Towards</a:t>
                      </a:r>
                      <a:r>
                        <a:rPr lang="en-US" sz="1100" b="1" kern="0" spc="-3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a:t>
                      </a:r>
                      <a:r>
                        <a:rPr lang="en-US" sz="1100" b="1" kern="0" spc="-2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cost of the salary of the Centre and Development Manager</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p>
                      <a:pPr marL="68580">
                        <a:lnSpc>
                          <a:spcPts val="1245"/>
                        </a:lnSpc>
                        <a:spcBef>
                          <a:spcPts val="5"/>
                        </a:spcBef>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 </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28242576"/>
                  </a:ext>
                </a:extLst>
              </a:tr>
              <a:tr h="370840">
                <a:tc>
                  <a:txBody>
                    <a:bodyPr/>
                    <a:lstStyle/>
                    <a:p>
                      <a:pPr marL="67945">
                        <a:lnSpc>
                          <a:spcPts val="12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Neil Jones Property Development Ltd</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£12,000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Towards</a:t>
                      </a:r>
                      <a:r>
                        <a:rPr lang="en-US" sz="1100" b="1" kern="0" spc="-25"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the</a:t>
                      </a:r>
                      <a:r>
                        <a:rPr lang="en-US" sz="1100" b="1" kern="0" spc="-20"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cost</a:t>
                      </a:r>
                      <a:r>
                        <a:rPr lang="en-US" sz="1100" b="1" kern="0" spc="-20"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of</a:t>
                      </a:r>
                      <a:r>
                        <a:rPr lang="en-US" sz="1100" b="1" kern="0" spc="-15"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a second hand dumper truck </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53996883"/>
                  </a:ext>
                </a:extLst>
              </a:tr>
              <a:tr h="370840">
                <a:tc>
                  <a:txBody>
                    <a:bodyPr/>
                    <a:lstStyle/>
                    <a:p>
                      <a:pPr marL="67945" marR="367030">
                        <a:lnSpc>
                          <a:spcPct val="98000"/>
                        </a:lnSpc>
                        <a:spcBef>
                          <a:spcPts val="15"/>
                        </a:spcBef>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Capheaton PC</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ct val="107000"/>
                        </a:lnSpc>
                        <a:spcBef>
                          <a:spcPts val="5"/>
                        </a:spcBef>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£1,500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5"/>
                        </a:lnSpc>
                        <a:spcBef>
                          <a:spcPts val="10"/>
                        </a:spcBef>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Towards the cost of a replacement wooden community notice board</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62761958"/>
                  </a:ext>
                </a:extLst>
              </a:tr>
              <a:tr h="370840">
                <a:tc>
                  <a:txBody>
                    <a:bodyPr/>
                    <a:lstStyle/>
                    <a:p>
                      <a:pPr marL="67945">
                        <a:lnSpc>
                          <a:spcPts val="12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Bellingham Golf Club</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£2,000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Towards the cost of a course of lessons to attract more children, young people and women members</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65400588"/>
                  </a:ext>
                </a:extLst>
              </a:tr>
              <a:tr h="370840">
                <a:tc>
                  <a:txBody>
                    <a:bodyPr/>
                    <a:lstStyle/>
                    <a:p>
                      <a:pPr marL="67945">
                        <a:lnSpc>
                          <a:spcPts val="12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 Tyne Youth</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£25,000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Salary of a youth worker </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76431440"/>
                  </a:ext>
                </a:extLst>
              </a:tr>
              <a:tr h="370840">
                <a:tc>
                  <a:txBody>
                    <a:bodyPr/>
                    <a:lstStyle/>
                    <a:p>
                      <a:pPr marL="67945">
                        <a:lnSpc>
                          <a:spcPts val="12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Kirkwhelpington PC</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£1,100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Replacement basket swing in park</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53340066"/>
                  </a:ext>
                </a:extLst>
              </a:tr>
              <a:tr h="370840">
                <a:tc>
                  <a:txBody>
                    <a:bodyPr/>
                    <a:lstStyle/>
                    <a:p>
                      <a:pPr marL="67945">
                        <a:lnSpc>
                          <a:spcPts val="12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Birtley Village Hall</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£1,500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Internal repairs to woodwork in supper room</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62691123"/>
                  </a:ext>
                </a:extLst>
              </a:tr>
              <a:tr h="370840">
                <a:tc>
                  <a:txBody>
                    <a:bodyPr/>
                    <a:lstStyle/>
                    <a:p>
                      <a:pPr marL="67945">
                        <a:lnSpc>
                          <a:spcPts val="12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Barrasford Village Hall</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£8,500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Towards repair and insulation f external walls of supper room and installation of heaters</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71171796"/>
                  </a:ext>
                </a:extLst>
              </a:tr>
            </a:tbl>
          </a:graphicData>
        </a:graphic>
      </p:graphicFrame>
    </p:spTree>
    <p:extLst>
      <p:ext uri="{BB962C8B-B14F-4D97-AF65-F5344CB8AC3E}">
        <p14:creationId xmlns:p14="http://schemas.microsoft.com/office/powerpoint/2010/main" val="1823293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F9BCAD-FA79-6DB8-9D99-579F60482B9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A3774A2-8601-3921-7775-9E286D8B9F4B}"/>
              </a:ext>
            </a:extLst>
          </p:cNvPr>
          <p:cNvSpPr>
            <a:spLocks noGrp="1"/>
          </p:cNvSpPr>
          <p:nvPr>
            <p:ph type="title"/>
          </p:nvPr>
        </p:nvSpPr>
        <p:spPr>
          <a:xfrm>
            <a:off x="769938" y="396353"/>
            <a:ext cx="10515600" cy="1325563"/>
          </a:xfrm>
        </p:spPr>
        <p:txBody>
          <a:bodyPr/>
          <a:lstStyle/>
          <a:p>
            <a:r>
              <a:rPr lang="en-GB" dirty="0">
                <a:solidFill>
                  <a:srgbClr val="4DA4AD"/>
                </a:solidFill>
              </a:rPr>
              <a:t>Grants Agreed</a:t>
            </a:r>
          </a:p>
        </p:txBody>
      </p:sp>
      <p:pic>
        <p:nvPicPr>
          <p:cNvPr id="4" name="Picture 3">
            <a:extLst>
              <a:ext uri="{FF2B5EF4-FFF2-40B4-BE49-F238E27FC236}">
                <a16:creationId xmlns:a16="http://schemas.microsoft.com/office/drawing/2014/main" id="{A90DC12C-D734-1DF3-1E0C-7917EA7AD296}"/>
              </a:ext>
            </a:extLst>
          </p:cNvPr>
          <p:cNvPicPr>
            <a:picLocks noChangeAspect="1"/>
          </p:cNvPicPr>
          <p:nvPr/>
        </p:nvPicPr>
        <p:blipFill rotWithShape="1">
          <a:blip r:embed="rId2">
            <a:extLst>
              <a:ext uri="{28A0092B-C50C-407E-A947-70E740481C1C}">
                <a14:useLocalDpi xmlns:a14="http://schemas.microsoft.com/office/drawing/2010/main" val="0"/>
              </a:ext>
            </a:extLst>
          </a:blip>
          <a:srcRect l="26457" t="30282" r="41381" b="51950"/>
          <a:stretch/>
        </p:blipFill>
        <p:spPr bwMode="auto">
          <a:xfrm>
            <a:off x="8380049" y="247599"/>
            <a:ext cx="3811951" cy="1118117"/>
          </a:xfrm>
          <a:prstGeom prst="rect">
            <a:avLst/>
          </a:prstGeom>
          <a:ln>
            <a:noFill/>
          </a:ln>
          <a:extLst>
            <a:ext uri="{53640926-AAD7-44D8-BBD7-CCE9431645EC}">
              <a14:shadowObscured xmlns:a14="http://schemas.microsoft.com/office/drawing/2010/main"/>
            </a:ext>
          </a:extLst>
        </p:spPr>
      </p:pic>
      <p:pic>
        <p:nvPicPr>
          <p:cNvPr id="5" name="Picture 4">
            <a:extLst>
              <a:ext uri="{FF2B5EF4-FFF2-40B4-BE49-F238E27FC236}">
                <a16:creationId xmlns:a16="http://schemas.microsoft.com/office/drawing/2014/main" id="{5D7C1594-C985-DA77-8000-5AE1569FEC6A}"/>
              </a:ext>
            </a:extLst>
          </p:cNvPr>
          <p:cNvPicPr>
            <a:picLocks noChangeAspect="1"/>
          </p:cNvPicPr>
          <p:nvPr/>
        </p:nvPicPr>
        <p:blipFill rotWithShape="1">
          <a:blip r:embed="rId3">
            <a:extLst>
              <a:ext uri="{28A0092B-C50C-407E-A947-70E740481C1C}">
                <a14:useLocalDpi xmlns:a14="http://schemas.microsoft.com/office/drawing/2010/main" val="0"/>
              </a:ext>
            </a:extLst>
          </a:blip>
          <a:srcRect l="25593" t="47549" r="56127" b="33681"/>
          <a:stretch/>
        </p:blipFill>
        <p:spPr bwMode="auto">
          <a:xfrm>
            <a:off x="10497527" y="5928891"/>
            <a:ext cx="1694473" cy="929109"/>
          </a:xfrm>
          <a:prstGeom prst="rect">
            <a:avLst/>
          </a:prstGeom>
          <a:ln>
            <a:noFill/>
          </a:ln>
          <a:extLst>
            <a:ext uri="{53640926-AAD7-44D8-BBD7-CCE9431645EC}">
              <a14:shadowObscured xmlns:a14="http://schemas.microsoft.com/office/drawing/2010/main"/>
            </a:ext>
          </a:extLst>
        </p:spPr>
      </p:pic>
      <p:graphicFrame>
        <p:nvGraphicFramePr>
          <p:cNvPr id="6" name="Table 5">
            <a:extLst>
              <a:ext uri="{FF2B5EF4-FFF2-40B4-BE49-F238E27FC236}">
                <a16:creationId xmlns:a16="http://schemas.microsoft.com/office/drawing/2014/main" id="{EB318663-C3D9-919B-5B96-4D9094407E4D}"/>
              </a:ext>
            </a:extLst>
          </p:cNvPr>
          <p:cNvGraphicFramePr>
            <a:graphicFrameLocks noGrp="1"/>
          </p:cNvGraphicFramePr>
          <p:nvPr>
            <p:extLst>
              <p:ext uri="{D42A27DB-BD31-4B8C-83A1-F6EECF244321}">
                <p14:modId xmlns:p14="http://schemas.microsoft.com/office/powerpoint/2010/main" val="2440777371"/>
              </p:ext>
            </p:extLst>
          </p:nvPr>
        </p:nvGraphicFramePr>
        <p:xfrm>
          <a:off x="906462" y="1365716"/>
          <a:ext cx="10933113" cy="3022029"/>
        </p:xfrm>
        <a:graphic>
          <a:graphicData uri="http://schemas.openxmlformats.org/drawingml/2006/table">
            <a:tbl>
              <a:tblPr firstRow="1" bandRow="1">
                <a:tableStyleId>{5C22544A-7EE6-4342-B048-85BDC9FD1C3A}</a:tableStyleId>
              </a:tblPr>
              <a:tblGrid>
                <a:gridCol w="3644371">
                  <a:extLst>
                    <a:ext uri="{9D8B030D-6E8A-4147-A177-3AD203B41FA5}">
                      <a16:colId xmlns:a16="http://schemas.microsoft.com/office/drawing/2014/main" val="735848033"/>
                    </a:ext>
                  </a:extLst>
                </a:gridCol>
                <a:gridCol w="1097492">
                  <a:extLst>
                    <a:ext uri="{9D8B030D-6E8A-4147-A177-3AD203B41FA5}">
                      <a16:colId xmlns:a16="http://schemas.microsoft.com/office/drawing/2014/main" val="4285421551"/>
                    </a:ext>
                  </a:extLst>
                </a:gridCol>
                <a:gridCol w="6191250">
                  <a:extLst>
                    <a:ext uri="{9D8B030D-6E8A-4147-A177-3AD203B41FA5}">
                      <a16:colId xmlns:a16="http://schemas.microsoft.com/office/drawing/2014/main" val="69981386"/>
                    </a:ext>
                  </a:extLst>
                </a:gridCol>
              </a:tblGrid>
              <a:tr h="370840">
                <a:tc gridSpan="3">
                  <a:txBody>
                    <a:bodyPr/>
                    <a:lstStyle/>
                    <a:p>
                      <a:pPr marL="67945">
                        <a:lnSpc>
                          <a:spcPts val="1240"/>
                        </a:lnSpc>
                        <a:spcAft>
                          <a:spcPts val="800"/>
                        </a:spcAft>
                      </a:pPr>
                      <a:endParaRPr lang="en-US" sz="2000" b="1" kern="0"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p>
                      <a:pPr marL="67945">
                        <a:lnSpc>
                          <a:spcPts val="1240"/>
                        </a:lnSpc>
                        <a:spcAft>
                          <a:spcPts val="800"/>
                        </a:spcAft>
                      </a:pPr>
                      <a:r>
                        <a:rPr lang="en-US" sz="2000" b="1" kern="0" dirty="0">
                          <a:solidFill>
                            <a:srgbClr val="4DA4AD"/>
                          </a:solidFill>
                          <a:effectLst/>
                          <a:latin typeface="Arial" panose="020B0604020202020204" pitchFamily="34" charset="0"/>
                          <a:ea typeface="Calibri" panose="020F0502020204030204" pitchFamily="34" charset="0"/>
                          <a:cs typeface="Arial" panose="020B0604020202020204" pitchFamily="34" charset="0"/>
                        </a:rPr>
                        <a:t>Community Benefit Fund – Grant Paid</a:t>
                      </a:r>
                      <a:endParaRPr lang="en-GB" sz="2000" kern="100" dirty="0">
                        <a:solidFill>
                          <a:srgbClr val="4DA4AD"/>
                        </a:solidFill>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113676585"/>
                  </a:ext>
                </a:extLst>
              </a:tr>
              <a:tr h="370840">
                <a:tc>
                  <a:txBody>
                    <a:bodyPr/>
                    <a:lstStyle/>
                    <a:p>
                      <a:pPr marL="67945">
                        <a:lnSpc>
                          <a:spcPts val="12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Semibreve CIC</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£2,500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Towards the cost of filming Howay the Lasses performing at Kirkwhelpington helping to form part of a larger Heritage Lottery Fund bid</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49523825"/>
                  </a:ext>
                </a:extLst>
              </a:tr>
              <a:tr h="370840">
                <a:tc>
                  <a:txBody>
                    <a:bodyPr/>
                    <a:lstStyle/>
                    <a:p>
                      <a:pPr marL="67945">
                        <a:lnSpc>
                          <a:spcPts val="12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Kirkharle Creative</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£5,000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Towards the cost of hosting a summer series of concerts at St Wilfred’</a:t>
                      </a:r>
                      <a:r>
                        <a:rPr lang="en-US" sz="1100"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a:t>
                      </a: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Kirkharle</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88652259"/>
                  </a:ext>
                </a:extLst>
              </a:tr>
              <a:tr h="370840">
                <a:tc>
                  <a:txBody>
                    <a:bodyPr/>
                    <a:lstStyle/>
                    <a:p>
                      <a:pPr marL="67945">
                        <a:lnSpc>
                          <a:spcPts val="12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Otterburn Primary School</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£1,000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Towards the cost of Year 5 to 6 residential trip</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83807120"/>
                  </a:ext>
                </a:extLst>
              </a:tr>
              <a:tr h="370840">
                <a:tc>
                  <a:txBody>
                    <a:bodyPr/>
                    <a:lstStyle/>
                    <a:p>
                      <a:pPr marL="67945">
                        <a:lnSpc>
                          <a:spcPts val="12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Sarah Morpeth</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£4,651</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Towards the cost of workshop refurbishment and start-up costs of craft workshops in Elsdon</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28242576"/>
                  </a:ext>
                </a:extLst>
              </a:tr>
              <a:tr h="370840">
                <a:tc>
                  <a:txBody>
                    <a:bodyPr/>
                    <a:lstStyle/>
                    <a:p>
                      <a:pPr marL="67945">
                        <a:lnSpc>
                          <a:spcPts val="12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Otterburn Memorial Hall</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£5,000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Towards the cost of roof and guttering repairs</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53996883"/>
                  </a:ext>
                </a:extLst>
              </a:tr>
              <a:tr h="370840">
                <a:tc>
                  <a:txBody>
                    <a:bodyPr/>
                    <a:lstStyle/>
                    <a:p>
                      <a:pPr marL="67945">
                        <a:lnSpc>
                          <a:spcPts val="12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Wark Primary School</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£4,000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Towards the cost of Year 3 to 6 residential trip</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62761958"/>
                  </a:ext>
                </a:extLst>
              </a:tr>
              <a:tr h="370840">
                <a:tc>
                  <a:txBody>
                    <a:bodyPr/>
                    <a:lstStyle/>
                    <a:p>
                      <a:pPr marL="67945">
                        <a:lnSpc>
                          <a:spcPts val="12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North Tyne &amp; Redesdale Community Partnership</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£18,525</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Towards the cost of replacing windows at Station House</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65400588"/>
                  </a:ext>
                </a:extLst>
              </a:tr>
            </a:tbl>
          </a:graphicData>
        </a:graphic>
      </p:graphicFrame>
    </p:spTree>
    <p:extLst>
      <p:ext uri="{BB962C8B-B14F-4D97-AF65-F5344CB8AC3E}">
        <p14:creationId xmlns:p14="http://schemas.microsoft.com/office/powerpoint/2010/main" val="22167109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DF787C-D7C1-DE28-AB06-6FFB385AC60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BC44043-079A-F5ED-E1B7-59E4FA89A676}"/>
              </a:ext>
            </a:extLst>
          </p:cNvPr>
          <p:cNvSpPr>
            <a:spLocks noGrp="1"/>
          </p:cNvSpPr>
          <p:nvPr>
            <p:ph type="title"/>
          </p:nvPr>
        </p:nvSpPr>
        <p:spPr>
          <a:xfrm>
            <a:off x="769938" y="396353"/>
            <a:ext cx="10515600" cy="1325563"/>
          </a:xfrm>
        </p:spPr>
        <p:txBody>
          <a:bodyPr/>
          <a:lstStyle/>
          <a:p>
            <a:r>
              <a:rPr lang="en-GB" dirty="0">
                <a:solidFill>
                  <a:srgbClr val="4DA4AD"/>
                </a:solidFill>
              </a:rPr>
              <a:t>Grants Agreed</a:t>
            </a:r>
          </a:p>
        </p:txBody>
      </p:sp>
      <p:pic>
        <p:nvPicPr>
          <p:cNvPr id="4" name="Picture 3">
            <a:extLst>
              <a:ext uri="{FF2B5EF4-FFF2-40B4-BE49-F238E27FC236}">
                <a16:creationId xmlns:a16="http://schemas.microsoft.com/office/drawing/2014/main" id="{6F481C1C-5367-3394-96D4-05AFB9C6D75D}"/>
              </a:ext>
            </a:extLst>
          </p:cNvPr>
          <p:cNvPicPr>
            <a:picLocks noChangeAspect="1"/>
          </p:cNvPicPr>
          <p:nvPr/>
        </p:nvPicPr>
        <p:blipFill rotWithShape="1">
          <a:blip r:embed="rId2">
            <a:extLst>
              <a:ext uri="{28A0092B-C50C-407E-A947-70E740481C1C}">
                <a14:useLocalDpi xmlns:a14="http://schemas.microsoft.com/office/drawing/2010/main" val="0"/>
              </a:ext>
            </a:extLst>
          </a:blip>
          <a:srcRect l="26457" t="30282" r="41381" b="51950"/>
          <a:stretch/>
        </p:blipFill>
        <p:spPr bwMode="auto">
          <a:xfrm>
            <a:off x="8380049" y="247599"/>
            <a:ext cx="3811951" cy="1118117"/>
          </a:xfrm>
          <a:prstGeom prst="rect">
            <a:avLst/>
          </a:prstGeom>
          <a:ln>
            <a:noFill/>
          </a:ln>
          <a:extLst>
            <a:ext uri="{53640926-AAD7-44D8-BBD7-CCE9431645EC}">
              <a14:shadowObscured xmlns:a14="http://schemas.microsoft.com/office/drawing/2010/main"/>
            </a:ext>
          </a:extLst>
        </p:spPr>
      </p:pic>
      <p:pic>
        <p:nvPicPr>
          <p:cNvPr id="5" name="Picture 4">
            <a:extLst>
              <a:ext uri="{FF2B5EF4-FFF2-40B4-BE49-F238E27FC236}">
                <a16:creationId xmlns:a16="http://schemas.microsoft.com/office/drawing/2014/main" id="{D7416C32-05D4-2882-ADD8-3E764D5D8750}"/>
              </a:ext>
            </a:extLst>
          </p:cNvPr>
          <p:cNvPicPr>
            <a:picLocks noChangeAspect="1"/>
          </p:cNvPicPr>
          <p:nvPr/>
        </p:nvPicPr>
        <p:blipFill rotWithShape="1">
          <a:blip r:embed="rId3">
            <a:extLst>
              <a:ext uri="{28A0092B-C50C-407E-A947-70E740481C1C}">
                <a14:useLocalDpi xmlns:a14="http://schemas.microsoft.com/office/drawing/2010/main" val="0"/>
              </a:ext>
            </a:extLst>
          </a:blip>
          <a:srcRect l="25593" t="47549" r="56127" b="33681"/>
          <a:stretch/>
        </p:blipFill>
        <p:spPr bwMode="auto">
          <a:xfrm>
            <a:off x="10497527" y="5928891"/>
            <a:ext cx="1694473" cy="929109"/>
          </a:xfrm>
          <a:prstGeom prst="rect">
            <a:avLst/>
          </a:prstGeom>
          <a:ln>
            <a:noFill/>
          </a:ln>
          <a:extLst>
            <a:ext uri="{53640926-AAD7-44D8-BBD7-CCE9431645EC}">
              <a14:shadowObscured xmlns:a14="http://schemas.microsoft.com/office/drawing/2010/main"/>
            </a:ext>
          </a:extLst>
        </p:spPr>
      </p:pic>
      <p:graphicFrame>
        <p:nvGraphicFramePr>
          <p:cNvPr id="6" name="Table 5">
            <a:extLst>
              <a:ext uri="{FF2B5EF4-FFF2-40B4-BE49-F238E27FC236}">
                <a16:creationId xmlns:a16="http://schemas.microsoft.com/office/drawing/2014/main" id="{5FF08845-6B1F-8063-CD50-836E60B17A35}"/>
              </a:ext>
            </a:extLst>
          </p:cNvPr>
          <p:cNvGraphicFramePr>
            <a:graphicFrameLocks noGrp="1"/>
          </p:cNvGraphicFramePr>
          <p:nvPr>
            <p:extLst>
              <p:ext uri="{D42A27DB-BD31-4B8C-83A1-F6EECF244321}">
                <p14:modId xmlns:p14="http://schemas.microsoft.com/office/powerpoint/2010/main" val="1573221478"/>
              </p:ext>
            </p:extLst>
          </p:nvPr>
        </p:nvGraphicFramePr>
        <p:xfrm>
          <a:off x="906462" y="1365716"/>
          <a:ext cx="10933113" cy="3509370"/>
        </p:xfrm>
        <a:graphic>
          <a:graphicData uri="http://schemas.openxmlformats.org/drawingml/2006/table">
            <a:tbl>
              <a:tblPr firstRow="1" bandRow="1">
                <a:tableStyleId>{5C22544A-7EE6-4342-B048-85BDC9FD1C3A}</a:tableStyleId>
              </a:tblPr>
              <a:tblGrid>
                <a:gridCol w="3644371">
                  <a:extLst>
                    <a:ext uri="{9D8B030D-6E8A-4147-A177-3AD203B41FA5}">
                      <a16:colId xmlns:a16="http://schemas.microsoft.com/office/drawing/2014/main" val="735848033"/>
                    </a:ext>
                  </a:extLst>
                </a:gridCol>
                <a:gridCol w="1097492">
                  <a:extLst>
                    <a:ext uri="{9D8B030D-6E8A-4147-A177-3AD203B41FA5}">
                      <a16:colId xmlns:a16="http://schemas.microsoft.com/office/drawing/2014/main" val="4285421551"/>
                    </a:ext>
                  </a:extLst>
                </a:gridCol>
                <a:gridCol w="6191250">
                  <a:extLst>
                    <a:ext uri="{9D8B030D-6E8A-4147-A177-3AD203B41FA5}">
                      <a16:colId xmlns:a16="http://schemas.microsoft.com/office/drawing/2014/main" val="69981386"/>
                    </a:ext>
                  </a:extLst>
                </a:gridCol>
              </a:tblGrid>
              <a:tr h="370840">
                <a:tc gridSpan="3">
                  <a:txBody>
                    <a:bodyPr/>
                    <a:lstStyle/>
                    <a:p>
                      <a:pPr marL="67945">
                        <a:lnSpc>
                          <a:spcPts val="1240"/>
                        </a:lnSpc>
                        <a:spcAft>
                          <a:spcPts val="800"/>
                        </a:spcAft>
                      </a:pPr>
                      <a:endParaRPr lang="en-US" sz="2000" b="1" kern="0"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p>
                      <a:pPr marL="67945">
                        <a:lnSpc>
                          <a:spcPts val="1240"/>
                        </a:lnSpc>
                        <a:spcAft>
                          <a:spcPts val="800"/>
                        </a:spcAft>
                      </a:pPr>
                      <a:r>
                        <a:rPr lang="en-US" sz="2000" b="1" kern="0" dirty="0">
                          <a:solidFill>
                            <a:srgbClr val="4DA4AD"/>
                          </a:solidFill>
                          <a:effectLst/>
                          <a:latin typeface="Arial" panose="020B0604020202020204" pitchFamily="34" charset="0"/>
                          <a:ea typeface="Calibri" panose="020F0502020204030204" pitchFamily="34" charset="0"/>
                          <a:cs typeface="Arial" panose="020B0604020202020204" pitchFamily="34" charset="0"/>
                        </a:rPr>
                        <a:t>Community Benefit Fund – </a:t>
                      </a:r>
                      <a:r>
                        <a:rPr lang="en-US" sz="2000" b="1" kern="1200" dirty="0">
                          <a:solidFill>
                            <a:schemeClr val="lt1"/>
                          </a:solidFill>
                          <a:effectLst/>
                          <a:latin typeface="+mn-lt"/>
                          <a:ea typeface="+mn-ea"/>
                          <a:cs typeface="+mn-cs"/>
                        </a:rPr>
                        <a:t>Grant agreed but not yet paid</a:t>
                      </a:r>
                      <a:endParaRPr lang="en-GB" sz="2000" kern="100" dirty="0">
                        <a:solidFill>
                          <a:srgbClr val="4DA4AD"/>
                        </a:solidFill>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113676585"/>
                  </a:ext>
                </a:extLst>
              </a:tr>
              <a:tr h="370840">
                <a:tc>
                  <a:txBody>
                    <a:bodyPr/>
                    <a:lstStyle/>
                    <a:p>
                      <a:pPr marL="67945">
                        <a:lnSpc>
                          <a:spcPts val="1240"/>
                        </a:lnSpc>
                        <a:spcAft>
                          <a:spcPts val="800"/>
                        </a:spcAft>
                      </a:pPr>
                      <a:r>
                        <a:rPr lang="en-US" sz="1100" b="1" kern="0" spc="-10" dirty="0">
                          <a:effectLst/>
                          <a:latin typeface="Calibri" panose="020F0502020204030204" pitchFamily="34" charset="0"/>
                          <a:ea typeface="Calibri" panose="020F0502020204030204" pitchFamily="34" charset="0"/>
                          <a:cs typeface="Times New Roman" panose="02020603050405020304" pitchFamily="18" charset="0"/>
                        </a:rPr>
                        <a:t>RTC Sports</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£5,000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3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Towards</a:t>
                      </a:r>
                      <a:r>
                        <a:rPr lang="en-US" sz="1100" b="1" kern="0" spc="-35"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the</a:t>
                      </a:r>
                      <a:r>
                        <a:rPr lang="en-US" sz="1100" b="1" kern="0" spc="-25"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cost of the salary of the Centre and Development Manager</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p>
                      <a:pPr marL="68580">
                        <a:lnSpc>
                          <a:spcPts val="1240"/>
                        </a:lnSpc>
                        <a:spcAft>
                          <a:spcPts val="800"/>
                        </a:spcAft>
                      </a:pPr>
                      <a:r>
                        <a:rPr lang="en-US" sz="1100" kern="0" dirty="0">
                          <a:effectLst/>
                          <a:latin typeface="Calibri" panose="020F0502020204030204" pitchFamily="34" charset="0"/>
                          <a:ea typeface="Calibri" panose="020F0502020204030204" pitchFamily="34" charset="0"/>
                          <a:cs typeface="Times New Roman" panose="02020603050405020304" pitchFamily="18" charset="0"/>
                        </a:rPr>
                        <a:t> </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49523825"/>
                  </a:ext>
                </a:extLst>
              </a:tr>
              <a:tr h="370840">
                <a:tc>
                  <a:txBody>
                    <a:bodyPr/>
                    <a:lstStyle/>
                    <a:p>
                      <a:pPr marL="67945">
                        <a:lnSpc>
                          <a:spcPts val="12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Adapt</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£10,312</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Running costs of Byrness to Morpeth bus for one year</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55812758"/>
                  </a:ext>
                </a:extLst>
              </a:tr>
              <a:tr h="370840">
                <a:tc>
                  <a:txBody>
                    <a:bodyPr/>
                    <a:lstStyle/>
                    <a:p>
                      <a:pPr marL="67945">
                        <a:lnSpc>
                          <a:spcPts val="12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F &amp; L Brewery Ltd</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£3,856</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Towards</a:t>
                      </a:r>
                      <a:r>
                        <a:rPr lang="en-US" sz="1100" b="1" kern="0" spc="-25"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the</a:t>
                      </a:r>
                      <a:r>
                        <a:rPr lang="en-US" sz="1100" b="1" kern="0" spc="-25"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groundworks, purchase and installation of a weatherproof gazebos to provide extra seating for the taproom</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65803044"/>
                  </a:ext>
                </a:extLst>
              </a:tr>
              <a:tr h="429175">
                <a:tc>
                  <a:txBody>
                    <a:bodyPr/>
                    <a:lstStyle/>
                    <a:p>
                      <a:pPr marL="67945">
                        <a:lnSpc>
                          <a:spcPts val="12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 Cuthbert Cabinet Making &amp; Joinery</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£6,825</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Towards</a:t>
                      </a:r>
                      <a:r>
                        <a:rPr lang="en-US" sz="1100" b="1" kern="0" spc="-3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 cost of a planer thicknesser to develop business and create employment</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54294413"/>
                  </a:ext>
                </a:extLst>
              </a:tr>
              <a:tr h="370840">
                <a:tc>
                  <a:txBody>
                    <a:bodyPr/>
                    <a:lstStyle/>
                    <a:p>
                      <a:pPr marL="67945">
                        <a:lnSpc>
                          <a:spcPts val="12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All Stars Active CIC</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£1,655</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Towards the cost of running children’s holiday club at RTC Otterburn</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96219055"/>
                  </a:ext>
                </a:extLst>
              </a:tr>
              <a:tr h="370840">
                <a:tc>
                  <a:txBody>
                    <a:bodyPr/>
                    <a:lstStyle/>
                    <a:p>
                      <a:pPr marL="67945">
                        <a:lnSpc>
                          <a:spcPts val="12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Chollerton First School</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£1,250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Towards the costs of EV charging points to generate income</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39783469"/>
                  </a:ext>
                </a:extLst>
              </a:tr>
              <a:tr h="370840">
                <a:tc>
                  <a:txBody>
                    <a:bodyPr/>
                    <a:lstStyle/>
                    <a:p>
                      <a:pPr marL="67945">
                        <a:lnSpc>
                          <a:spcPts val="12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Being Human Festival</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£4,873</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Towards the running costs of the festival at Bellingham Heritage Centre involving local schools and youth groups</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91077654"/>
                  </a:ext>
                </a:extLst>
              </a:tr>
              <a:tr h="370840">
                <a:tc>
                  <a:txBody>
                    <a:bodyPr/>
                    <a:lstStyle/>
                    <a:p>
                      <a:pPr marL="67945">
                        <a:lnSpc>
                          <a:spcPts val="1240"/>
                        </a:lnSpc>
                        <a:spcAft>
                          <a:spcPts val="800"/>
                        </a:spcAft>
                      </a:pPr>
                      <a:r>
                        <a:rPr lang="en-US" sz="1400" b="1" kern="0" spc="-10" dirty="0">
                          <a:effectLst/>
                          <a:latin typeface="Calibri" panose="020F0502020204030204" pitchFamily="34" charset="0"/>
                          <a:ea typeface="Calibri" panose="020F0502020204030204" pitchFamily="34" charset="0"/>
                          <a:cs typeface="Times New Roman" panose="02020603050405020304" pitchFamily="18" charset="0"/>
                        </a:rPr>
                        <a:t>Total</a:t>
                      </a:r>
                      <a:endParaRPr lang="en-GB"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4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£351,401</a:t>
                      </a:r>
                      <a:endParaRPr lang="en-GB"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kern="0" dirty="0">
                          <a:effectLst/>
                          <a:latin typeface="Calibri" panose="020F0502020204030204" pitchFamily="34" charset="0"/>
                          <a:ea typeface="Calibri" panose="020F0502020204030204" pitchFamily="34" charset="0"/>
                          <a:cs typeface="Times New Roman" panose="02020603050405020304" pitchFamily="18" charset="0"/>
                        </a:rPr>
                        <a:t> </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99628680"/>
                  </a:ext>
                </a:extLst>
              </a:tr>
            </a:tbl>
          </a:graphicData>
        </a:graphic>
      </p:graphicFrame>
    </p:spTree>
    <p:extLst>
      <p:ext uri="{BB962C8B-B14F-4D97-AF65-F5344CB8AC3E}">
        <p14:creationId xmlns:p14="http://schemas.microsoft.com/office/powerpoint/2010/main" val="26758569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CE2E7C-8339-23D2-8A5C-A830BA421FF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C017D28-4C50-363B-E33B-4F20B844BF07}"/>
              </a:ext>
            </a:extLst>
          </p:cNvPr>
          <p:cNvSpPr>
            <a:spLocks noGrp="1"/>
          </p:cNvSpPr>
          <p:nvPr>
            <p:ph type="title"/>
          </p:nvPr>
        </p:nvSpPr>
        <p:spPr>
          <a:xfrm>
            <a:off x="769938" y="396353"/>
            <a:ext cx="10515600" cy="1325563"/>
          </a:xfrm>
        </p:spPr>
        <p:txBody>
          <a:bodyPr/>
          <a:lstStyle/>
          <a:p>
            <a:r>
              <a:rPr lang="en-GB" dirty="0">
                <a:solidFill>
                  <a:srgbClr val="4DA4AD"/>
                </a:solidFill>
              </a:rPr>
              <a:t>Grants Agreed</a:t>
            </a:r>
          </a:p>
        </p:txBody>
      </p:sp>
      <p:pic>
        <p:nvPicPr>
          <p:cNvPr id="4" name="Picture 3">
            <a:extLst>
              <a:ext uri="{FF2B5EF4-FFF2-40B4-BE49-F238E27FC236}">
                <a16:creationId xmlns:a16="http://schemas.microsoft.com/office/drawing/2014/main" id="{6673077A-41C1-F57E-196C-814B9211A218}"/>
              </a:ext>
            </a:extLst>
          </p:cNvPr>
          <p:cNvPicPr>
            <a:picLocks noChangeAspect="1"/>
          </p:cNvPicPr>
          <p:nvPr/>
        </p:nvPicPr>
        <p:blipFill rotWithShape="1">
          <a:blip r:embed="rId2">
            <a:extLst>
              <a:ext uri="{28A0092B-C50C-407E-A947-70E740481C1C}">
                <a14:useLocalDpi xmlns:a14="http://schemas.microsoft.com/office/drawing/2010/main" val="0"/>
              </a:ext>
            </a:extLst>
          </a:blip>
          <a:srcRect l="26457" t="30282" r="41381" b="51950"/>
          <a:stretch/>
        </p:blipFill>
        <p:spPr bwMode="auto">
          <a:xfrm>
            <a:off x="8380049" y="247599"/>
            <a:ext cx="3811951" cy="1118117"/>
          </a:xfrm>
          <a:prstGeom prst="rect">
            <a:avLst/>
          </a:prstGeom>
          <a:ln>
            <a:noFill/>
          </a:ln>
          <a:extLst>
            <a:ext uri="{53640926-AAD7-44D8-BBD7-CCE9431645EC}">
              <a14:shadowObscured xmlns:a14="http://schemas.microsoft.com/office/drawing/2010/main"/>
            </a:ext>
          </a:extLst>
        </p:spPr>
      </p:pic>
      <p:pic>
        <p:nvPicPr>
          <p:cNvPr id="5" name="Picture 4">
            <a:extLst>
              <a:ext uri="{FF2B5EF4-FFF2-40B4-BE49-F238E27FC236}">
                <a16:creationId xmlns:a16="http://schemas.microsoft.com/office/drawing/2014/main" id="{170889D4-CC8C-A62A-5683-E351F4BAF04C}"/>
              </a:ext>
            </a:extLst>
          </p:cNvPr>
          <p:cNvPicPr>
            <a:picLocks noChangeAspect="1"/>
          </p:cNvPicPr>
          <p:nvPr/>
        </p:nvPicPr>
        <p:blipFill rotWithShape="1">
          <a:blip r:embed="rId3">
            <a:extLst>
              <a:ext uri="{28A0092B-C50C-407E-A947-70E740481C1C}">
                <a14:useLocalDpi xmlns:a14="http://schemas.microsoft.com/office/drawing/2010/main" val="0"/>
              </a:ext>
            </a:extLst>
          </a:blip>
          <a:srcRect l="25593" t="47549" r="56127" b="33681"/>
          <a:stretch/>
        </p:blipFill>
        <p:spPr bwMode="auto">
          <a:xfrm>
            <a:off x="10497527" y="5928891"/>
            <a:ext cx="1694473" cy="929109"/>
          </a:xfrm>
          <a:prstGeom prst="rect">
            <a:avLst/>
          </a:prstGeom>
          <a:ln>
            <a:noFill/>
          </a:ln>
          <a:extLst>
            <a:ext uri="{53640926-AAD7-44D8-BBD7-CCE9431645EC}">
              <a14:shadowObscured xmlns:a14="http://schemas.microsoft.com/office/drawing/2010/main"/>
            </a:ext>
          </a:extLst>
        </p:spPr>
      </p:pic>
      <p:graphicFrame>
        <p:nvGraphicFramePr>
          <p:cNvPr id="6" name="Table 5">
            <a:extLst>
              <a:ext uri="{FF2B5EF4-FFF2-40B4-BE49-F238E27FC236}">
                <a16:creationId xmlns:a16="http://schemas.microsoft.com/office/drawing/2014/main" id="{CE54994C-1D8D-EB7A-4205-29E069E9ECA8}"/>
              </a:ext>
            </a:extLst>
          </p:cNvPr>
          <p:cNvGraphicFramePr>
            <a:graphicFrameLocks noGrp="1"/>
          </p:cNvGraphicFramePr>
          <p:nvPr>
            <p:extLst>
              <p:ext uri="{D42A27DB-BD31-4B8C-83A1-F6EECF244321}">
                <p14:modId xmlns:p14="http://schemas.microsoft.com/office/powerpoint/2010/main" val="2284608629"/>
              </p:ext>
            </p:extLst>
          </p:nvPr>
        </p:nvGraphicFramePr>
        <p:xfrm>
          <a:off x="906462" y="1365716"/>
          <a:ext cx="10933113" cy="5247069"/>
        </p:xfrm>
        <a:graphic>
          <a:graphicData uri="http://schemas.openxmlformats.org/drawingml/2006/table">
            <a:tbl>
              <a:tblPr firstRow="1" bandRow="1">
                <a:tableStyleId>{5C22544A-7EE6-4342-B048-85BDC9FD1C3A}</a:tableStyleId>
              </a:tblPr>
              <a:tblGrid>
                <a:gridCol w="3644371">
                  <a:extLst>
                    <a:ext uri="{9D8B030D-6E8A-4147-A177-3AD203B41FA5}">
                      <a16:colId xmlns:a16="http://schemas.microsoft.com/office/drawing/2014/main" val="735848033"/>
                    </a:ext>
                  </a:extLst>
                </a:gridCol>
                <a:gridCol w="1097492">
                  <a:extLst>
                    <a:ext uri="{9D8B030D-6E8A-4147-A177-3AD203B41FA5}">
                      <a16:colId xmlns:a16="http://schemas.microsoft.com/office/drawing/2014/main" val="4285421551"/>
                    </a:ext>
                  </a:extLst>
                </a:gridCol>
                <a:gridCol w="6191250">
                  <a:extLst>
                    <a:ext uri="{9D8B030D-6E8A-4147-A177-3AD203B41FA5}">
                      <a16:colId xmlns:a16="http://schemas.microsoft.com/office/drawing/2014/main" val="69981386"/>
                    </a:ext>
                  </a:extLst>
                </a:gridCol>
              </a:tblGrid>
              <a:tr h="370840">
                <a:tc gridSpan="3">
                  <a:txBody>
                    <a:bodyPr/>
                    <a:lstStyle/>
                    <a:p>
                      <a:pPr marL="67945">
                        <a:lnSpc>
                          <a:spcPts val="1240"/>
                        </a:lnSpc>
                        <a:spcAft>
                          <a:spcPts val="800"/>
                        </a:spcAft>
                      </a:pPr>
                      <a:endParaRPr lang="en-US" sz="2000" b="1" kern="0"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p>
                      <a:pPr marL="67945">
                        <a:lnSpc>
                          <a:spcPts val="1240"/>
                        </a:lnSpc>
                        <a:spcAft>
                          <a:spcPts val="800"/>
                        </a:spcAft>
                      </a:pPr>
                      <a:r>
                        <a:rPr lang="en-US" sz="2000" b="1" kern="0" dirty="0">
                          <a:solidFill>
                            <a:srgbClr val="4DA4AD"/>
                          </a:solidFill>
                          <a:effectLst/>
                          <a:latin typeface="Arial" panose="020B0604020202020204" pitchFamily="34" charset="0"/>
                          <a:ea typeface="Calibri" panose="020F0502020204030204" pitchFamily="34" charset="0"/>
                          <a:cs typeface="Arial" panose="020B0604020202020204" pitchFamily="34" charset="0"/>
                        </a:rPr>
                        <a:t>Small Donations Fund – Grant Paid</a:t>
                      </a:r>
                      <a:endParaRPr lang="en-GB" sz="2000" kern="100" dirty="0">
                        <a:solidFill>
                          <a:srgbClr val="4DA4AD"/>
                        </a:solidFill>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113676585"/>
                  </a:ext>
                </a:extLst>
              </a:tr>
              <a:tr h="370840">
                <a:tc>
                  <a:txBody>
                    <a:bodyPr/>
                    <a:lstStyle/>
                    <a:p>
                      <a:pPr marL="67945">
                        <a:lnSpc>
                          <a:spcPts val="12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Wilder Wallington</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240"/>
                        </a:lnSpc>
                        <a:spcAft>
                          <a:spcPts val="800"/>
                        </a:spcAft>
                      </a:pPr>
                      <a:r>
                        <a:rPr lang="en-US" sz="1100" b="1" kern="0" spc="-2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£500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2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Towards the start-up costs of a volunteer group at Wallington Hall</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49523825"/>
                  </a:ext>
                </a:extLst>
              </a:tr>
              <a:tr h="370840">
                <a:tc>
                  <a:txBody>
                    <a:bodyPr/>
                    <a:lstStyle/>
                    <a:p>
                      <a:pPr marL="67945">
                        <a:lnSpc>
                          <a:spcPts val="1245"/>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Elsdon Projects in the Community (EPIC)</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340"/>
                        </a:lnSpc>
                        <a:spcAft>
                          <a:spcPts val="800"/>
                        </a:spcAft>
                      </a:pPr>
                      <a:r>
                        <a:rPr lang="en-US" sz="1100" b="1" kern="0" spc="-2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£345.99</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3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Towards</a:t>
                      </a:r>
                      <a:r>
                        <a:rPr lang="en-US" sz="1100" b="1" kern="0" spc="-3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cost</a:t>
                      </a:r>
                      <a:r>
                        <a:rPr lang="en-US" sz="1100" b="1" kern="0" spc="-1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of</a:t>
                      </a:r>
                      <a:r>
                        <a:rPr lang="en-US" sz="1100" b="1" kern="0" spc="-2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sundry items for marquees</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88652259"/>
                  </a:ext>
                </a:extLst>
              </a:tr>
              <a:tr h="370840">
                <a:tc>
                  <a:txBody>
                    <a:bodyPr/>
                    <a:lstStyle/>
                    <a:p>
                      <a:pPr marL="67945">
                        <a:lnSpc>
                          <a:spcPts val="13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Rochester PC</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340"/>
                        </a:lnSpc>
                        <a:spcAft>
                          <a:spcPts val="800"/>
                        </a:spcAft>
                      </a:pPr>
                      <a:r>
                        <a:rPr lang="en-US" sz="1100" b="1" kern="0" spc="-2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£500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3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Towards</a:t>
                      </a:r>
                      <a:r>
                        <a:rPr lang="en-US" sz="1100" b="1" kern="0" spc="-30"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the cost of a replacement defibrillator</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83807120"/>
                  </a:ext>
                </a:extLst>
              </a:tr>
              <a:tr h="370840">
                <a:tc>
                  <a:txBody>
                    <a:bodyPr/>
                    <a:lstStyle/>
                    <a:p>
                      <a:pPr marL="67945">
                        <a:lnSpc>
                          <a:spcPts val="12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Kirkwhelpington</a:t>
                      </a:r>
                      <a:r>
                        <a:rPr lang="en-US" sz="1100" b="1" kern="0" spc="-6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Show</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240"/>
                        </a:lnSpc>
                        <a:spcAft>
                          <a:spcPts val="800"/>
                        </a:spcAft>
                      </a:pPr>
                      <a:r>
                        <a:rPr lang="en-US" sz="1100" b="1" kern="0" spc="-2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£500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2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Towards</a:t>
                      </a:r>
                      <a:r>
                        <a:rPr lang="en-US" sz="1100" b="1" kern="0" spc="-4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running costs of the village show</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28242576"/>
                  </a:ext>
                </a:extLst>
              </a:tr>
              <a:tr h="370840">
                <a:tc>
                  <a:txBody>
                    <a:bodyPr/>
                    <a:lstStyle/>
                    <a:p>
                      <a:pPr marL="67945">
                        <a:lnSpc>
                          <a:spcPts val="12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Wark Juniors FC</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2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£500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2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Trophy Day</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53996883"/>
                  </a:ext>
                </a:extLst>
              </a:tr>
              <a:tr h="370840">
                <a:tc>
                  <a:txBody>
                    <a:bodyPr/>
                    <a:lstStyle/>
                    <a:p>
                      <a:pPr marL="67945">
                        <a:lnSpc>
                          <a:spcPts val="12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Byrness Village Hall</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240"/>
                        </a:lnSpc>
                        <a:spcAft>
                          <a:spcPts val="800"/>
                        </a:spcAft>
                      </a:pPr>
                      <a:r>
                        <a:rPr lang="en-US" sz="1100" b="1" kern="0" spc="-2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£500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2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Towards</a:t>
                      </a:r>
                      <a:r>
                        <a:rPr lang="en-US" sz="1100" b="1" kern="0" spc="-3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 cost of internal decoration of the hall</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62761958"/>
                  </a:ext>
                </a:extLst>
              </a:tr>
              <a:tr h="370840">
                <a:tc>
                  <a:txBody>
                    <a:bodyPr/>
                    <a:lstStyle/>
                    <a:p>
                      <a:pPr marL="67945">
                        <a:lnSpc>
                          <a:spcPts val="12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Friends of Corsenside</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240"/>
                        </a:lnSpc>
                        <a:spcAft>
                          <a:spcPts val="800"/>
                        </a:spcAft>
                      </a:pPr>
                      <a:r>
                        <a:rPr lang="en-US" sz="1100" b="1" kern="0" spc="-2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£312.75</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2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Towards the relocation of Northumberland Dark Bees </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65400588"/>
                  </a:ext>
                </a:extLst>
              </a:tr>
              <a:tr h="370840">
                <a:tc>
                  <a:txBody>
                    <a:bodyPr/>
                    <a:lstStyle/>
                    <a:p>
                      <a:pPr marL="67945">
                        <a:lnSpc>
                          <a:spcPts val="12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RTC Otterburn</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240"/>
                        </a:lnSpc>
                        <a:spcAft>
                          <a:spcPts val="800"/>
                        </a:spcAft>
                      </a:pPr>
                      <a:r>
                        <a:rPr lang="en-US" sz="1100" b="1" kern="0" spc="-2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£490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2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Towards costs of 35</a:t>
                      </a:r>
                      <a:r>
                        <a:rPr lang="en-US" sz="1100" b="1" kern="0" baseline="30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a:t>
                      </a: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anniversary celebration and relaunch</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76431440"/>
                  </a:ext>
                </a:extLst>
              </a:tr>
              <a:tr h="370840">
                <a:tc>
                  <a:txBody>
                    <a:bodyPr/>
                    <a:lstStyle/>
                    <a:p>
                      <a:pPr marL="67945">
                        <a:lnSpc>
                          <a:spcPts val="12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Chatty Café Bellingham</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240"/>
                        </a:lnSpc>
                        <a:spcAft>
                          <a:spcPts val="800"/>
                        </a:spcAft>
                      </a:pPr>
                      <a:r>
                        <a:rPr lang="en-US" sz="1100" b="1" kern="0" spc="-2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£432.90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2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Towards the running costs of Chatty Cafe</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77246978"/>
                  </a:ext>
                </a:extLst>
              </a:tr>
              <a:tr h="370840">
                <a:tc>
                  <a:txBody>
                    <a:bodyPr/>
                    <a:lstStyle/>
                    <a:p>
                      <a:pPr marL="67945">
                        <a:lnSpc>
                          <a:spcPts val="1245"/>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Wark Town Hall</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340"/>
                        </a:lnSpc>
                        <a:spcAft>
                          <a:spcPts val="800"/>
                        </a:spcAft>
                      </a:pPr>
                      <a:r>
                        <a:rPr lang="en-US" sz="1100" b="1" kern="0" spc="-2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£500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3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Towards the heating costs of Hall, a designated Warm Hub</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57853986"/>
                  </a:ext>
                </a:extLst>
              </a:tr>
              <a:tr h="370840">
                <a:tc>
                  <a:txBody>
                    <a:bodyPr/>
                    <a:lstStyle/>
                    <a:p>
                      <a:pPr marL="67945">
                        <a:lnSpc>
                          <a:spcPts val="12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Capheaton PC</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240"/>
                        </a:lnSpc>
                        <a:spcAft>
                          <a:spcPts val="800"/>
                        </a:spcAft>
                      </a:pPr>
                      <a:r>
                        <a:rPr lang="en-US" sz="1100" b="1" kern="0" spc="-2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£338.99</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2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Defibrillator battery and pads</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71456301"/>
                  </a:ext>
                </a:extLst>
              </a:tr>
              <a:tr h="370840">
                <a:tc>
                  <a:txBody>
                    <a:bodyPr/>
                    <a:lstStyle/>
                    <a:p>
                      <a:pPr marL="67945">
                        <a:lnSpc>
                          <a:spcPts val="12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Corsenside PC</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240"/>
                        </a:lnSpc>
                        <a:spcAft>
                          <a:spcPts val="800"/>
                        </a:spcAft>
                      </a:pPr>
                      <a:r>
                        <a:rPr lang="en-US" sz="1100" b="1" kern="0" spc="-2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£500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2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Towards the cost of replacement defibrillator case </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83681813"/>
                  </a:ext>
                </a:extLst>
              </a:tr>
              <a:tr h="370840">
                <a:tc>
                  <a:txBody>
                    <a:bodyPr/>
                    <a:lstStyle/>
                    <a:p>
                      <a:pPr marL="67945">
                        <a:lnSpc>
                          <a:spcPct val="107000"/>
                        </a:lnSpc>
                        <a:spcBef>
                          <a:spcPts val="5"/>
                        </a:spcBef>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North Tyne &amp; Redesdale Community Partnership </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ct val="107000"/>
                        </a:lnSpc>
                        <a:spcBef>
                          <a:spcPts val="5"/>
                        </a:spcBef>
                        <a:spcAft>
                          <a:spcPts val="800"/>
                        </a:spcAft>
                      </a:pPr>
                      <a:r>
                        <a:rPr lang="en-US" sz="1100" b="1" kern="0" spc="-2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£221.64</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2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Hangers and clothing rails for the local pre-loved clothing sales</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86562511"/>
                  </a:ext>
                </a:extLst>
              </a:tr>
            </a:tbl>
          </a:graphicData>
        </a:graphic>
      </p:graphicFrame>
    </p:spTree>
    <p:extLst>
      <p:ext uri="{BB962C8B-B14F-4D97-AF65-F5344CB8AC3E}">
        <p14:creationId xmlns:p14="http://schemas.microsoft.com/office/powerpoint/2010/main" val="27250125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9F8622-2E7D-3FDE-F7A0-E22CAE4DF83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164D059-9F1B-5262-473B-A103BA1970BA}"/>
              </a:ext>
            </a:extLst>
          </p:cNvPr>
          <p:cNvSpPr>
            <a:spLocks noGrp="1"/>
          </p:cNvSpPr>
          <p:nvPr>
            <p:ph type="title"/>
          </p:nvPr>
        </p:nvSpPr>
        <p:spPr>
          <a:xfrm>
            <a:off x="769938" y="247599"/>
            <a:ext cx="10515600" cy="1325563"/>
          </a:xfrm>
        </p:spPr>
        <p:txBody>
          <a:bodyPr/>
          <a:lstStyle/>
          <a:p>
            <a:r>
              <a:rPr lang="en-GB" dirty="0">
                <a:solidFill>
                  <a:srgbClr val="4DA4AD"/>
                </a:solidFill>
              </a:rPr>
              <a:t>Grants Agreed</a:t>
            </a:r>
          </a:p>
        </p:txBody>
      </p:sp>
      <p:pic>
        <p:nvPicPr>
          <p:cNvPr id="4" name="Picture 3">
            <a:extLst>
              <a:ext uri="{FF2B5EF4-FFF2-40B4-BE49-F238E27FC236}">
                <a16:creationId xmlns:a16="http://schemas.microsoft.com/office/drawing/2014/main" id="{CFF842D4-1AC7-C8C3-683B-6B8FCEA96767}"/>
              </a:ext>
            </a:extLst>
          </p:cNvPr>
          <p:cNvPicPr>
            <a:picLocks noChangeAspect="1"/>
          </p:cNvPicPr>
          <p:nvPr/>
        </p:nvPicPr>
        <p:blipFill rotWithShape="1">
          <a:blip r:embed="rId2">
            <a:extLst>
              <a:ext uri="{28A0092B-C50C-407E-A947-70E740481C1C}">
                <a14:useLocalDpi xmlns:a14="http://schemas.microsoft.com/office/drawing/2010/main" val="0"/>
              </a:ext>
            </a:extLst>
          </a:blip>
          <a:srcRect l="26457" t="30282" r="41381" b="51950"/>
          <a:stretch/>
        </p:blipFill>
        <p:spPr bwMode="auto">
          <a:xfrm>
            <a:off x="8360999" y="152349"/>
            <a:ext cx="3811951" cy="1118117"/>
          </a:xfrm>
          <a:prstGeom prst="rect">
            <a:avLst/>
          </a:prstGeom>
          <a:ln>
            <a:noFill/>
          </a:ln>
          <a:extLst>
            <a:ext uri="{53640926-AAD7-44D8-BBD7-CCE9431645EC}">
              <a14:shadowObscured xmlns:a14="http://schemas.microsoft.com/office/drawing/2010/main"/>
            </a:ext>
          </a:extLst>
        </p:spPr>
      </p:pic>
      <p:pic>
        <p:nvPicPr>
          <p:cNvPr id="5" name="Picture 4">
            <a:extLst>
              <a:ext uri="{FF2B5EF4-FFF2-40B4-BE49-F238E27FC236}">
                <a16:creationId xmlns:a16="http://schemas.microsoft.com/office/drawing/2014/main" id="{0D3363B4-16C0-E862-A1B4-C066B975F562}"/>
              </a:ext>
            </a:extLst>
          </p:cNvPr>
          <p:cNvPicPr>
            <a:picLocks noChangeAspect="1"/>
          </p:cNvPicPr>
          <p:nvPr/>
        </p:nvPicPr>
        <p:blipFill rotWithShape="1">
          <a:blip r:embed="rId3">
            <a:extLst>
              <a:ext uri="{28A0092B-C50C-407E-A947-70E740481C1C}">
                <a14:useLocalDpi xmlns:a14="http://schemas.microsoft.com/office/drawing/2010/main" val="0"/>
              </a:ext>
            </a:extLst>
          </a:blip>
          <a:srcRect l="25593" t="47549" r="56127" b="33681"/>
          <a:stretch/>
        </p:blipFill>
        <p:spPr bwMode="auto">
          <a:xfrm>
            <a:off x="10497527" y="5928891"/>
            <a:ext cx="1694473" cy="929109"/>
          </a:xfrm>
          <a:prstGeom prst="rect">
            <a:avLst/>
          </a:prstGeom>
          <a:ln>
            <a:noFill/>
          </a:ln>
          <a:extLst>
            <a:ext uri="{53640926-AAD7-44D8-BBD7-CCE9431645EC}">
              <a14:shadowObscured xmlns:a14="http://schemas.microsoft.com/office/drawing/2010/main"/>
            </a:ext>
          </a:extLst>
        </p:spPr>
      </p:pic>
      <p:graphicFrame>
        <p:nvGraphicFramePr>
          <p:cNvPr id="6" name="Table 5">
            <a:extLst>
              <a:ext uri="{FF2B5EF4-FFF2-40B4-BE49-F238E27FC236}">
                <a16:creationId xmlns:a16="http://schemas.microsoft.com/office/drawing/2014/main" id="{F9780497-01D6-D0F7-AFD6-7D957ECAB408}"/>
              </a:ext>
            </a:extLst>
          </p:cNvPr>
          <p:cNvGraphicFramePr>
            <a:graphicFrameLocks noGrp="1"/>
          </p:cNvGraphicFramePr>
          <p:nvPr>
            <p:extLst>
              <p:ext uri="{D42A27DB-BD31-4B8C-83A1-F6EECF244321}">
                <p14:modId xmlns:p14="http://schemas.microsoft.com/office/powerpoint/2010/main" val="652492928"/>
              </p:ext>
            </p:extLst>
          </p:nvPr>
        </p:nvGraphicFramePr>
        <p:xfrm>
          <a:off x="906462" y="1223527"/>
          <a:ext cx="10933113" cy="5482124"/>
        </p:xfrm>
        <a:graphic>
          <a:graphicData uri="http://schemas.openxmlformats.org/drawingml/2006/table">
            <a:tbl>
              <a:tblPr firstRow="1" bandRow="1">
                <a:tableStyleId>{5C22544A-7EE6-4342-B048-85BDC9FD1C3A}</a:tableStyleId>
              </a:tblPr>
              <a:tblGrid>
                <a:gridCol w="3644371">
                  <a:extLst>
                    <a:ext uri="{9D8B030D-6E8A-4147-A177-3AD203B41FA5}">
                      <a16:colId xmlns:a16="http://schemas.microsoft.com/office/drawing/2014/main" val="735848033"/>
                    </a:ext>
                  </a:extLst>
                </a:gridCol>
                <a:gridCol w="1097492">
                  <a:extLst>
                    <a:ext uri="{9D8B030D-6E8A-4147-A177-3AD203B41FA5}">
                      <a16:colId xmlns:a16="http://schemas.microsoft.com/office/drawing/2014/main" val="4285421551"/>
                    </a:ext>
                  </a:extLst>
                </a:gridCol>
                <a:gridCol w="6191250">
                  <a:extLst>
                    <a:ext uri="{9D8B030D-6E8A-4147-A177-3AD203B41FA5}">
                      <a16:colId xmlns:a16="http://schemas.microsoft.com/office/drawing/2014/main" val="69981386"/>
                    </a:ext>
                  </a:extLst>
                </a:gridCol>
              </a:tblGrid>
              <a:tr h="274425">
                <a:tc gridSpan="3">
                  <a:txBody>
                    <a:bodyPr/>
                    <a:lstStyle/>
                    <a:p>
                      <a:pPr marL="67945">
                        <a:lnSpc>
                          <a:spcPts val="1240"/>
                        </a:lnSpc>
                        <a:spcAft>
                          <a:spcPts val="800"/>
                        </a:spcAft>
                      </a:pPr>
                      <a:endParaRPr lang="en-US" sz="2000" b="1" kern="0"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p>
                      <a:pPr marL="67945">
                        <a:lnSpc>
                          <a:spcPts val="1240"/>
                        </a:lnSpc>
                        <a:spcAft>
                          <a:spcPts val="800"/>
                        </a:spcAft>
                      </a:pPr>
                      <a:r>
                        <a:rPr lang="en-US" sz="2000" b="1" kern="0" dirty="0">
                          <a:solidFill>
                            <a:srgbClr val="4DA4AD"/>
                          </a:solidFill>
                          <a:effectLst/>
                          <a:latin typeface="Arial" panose="020B0604020202020204" pitchFamily="34" charset="0"/>
                          <a:ea typeface="Calibri" panose="020F0502020204030204" pitchFamily="34" charset="0"/>
                          <a:cs typeface="Arial" panose="020B0604020202020204" pitchFamily="34" charset="0"/>
                        </a:rPr>
                        <a:t>Small Donations Fund – Grant Paid</a:t>
                      </a:r>
                      <a:endParaRPr lang="en-GB" sz="2000" kern="100" dirty="0">
                        <a:solidFill>
                          <a:srgbClr val="4DA4AD"/>
                        </a:solidFill>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113676585"/>
                  </a:ext>
                </a:extLst>
              </a:tr>
              <a:tr h="370840">
                <a:tc>
                  <a:txBody>
                    <a:bodyPr/>
                    <a:lstStyle/>
                    <a:p>
                      <a:pPr marL="67945">
                        <a:lnSpc>
                          <a:spcPts val="1245"/>
                        </a:lnSpc>
                        <a:spcBef>
                          <a:spcPts val="10"/>
                        </a:spcBef>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Elsdon Village Fireworks</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245"/>
                        </a:lnSpc>
                        <a:spcBef>
                          <a:spcPts val="10"/>
                        </a:spcBef>
                        <a:spcAft>
                          <a:spcPts val="800"/>
                        </a:spcAft>
                      </a:pPr>
                      <a:r>
                        <a:rPr lang="en-US" sz="1100" b="1" kern="0" spc="-2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£500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245"/>
                        </a:lnSpc>
                        <a:spcBef>
                          <a:spcPts val="10"/>
                        </a:spcBef>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Towards</a:t>
                      </a:r>
                      <a:r>
                        <a:rPr lang="en-US" sz="1100" b="1" kern="0" spc="-30"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the cost of operating the village firework display</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49523825"/>
                  </a:ext>
                </a:extLst>
              </a:tr>
              <a:tr h="370840">
                <a:tc>
                  <a:txBody>
                    <a:bodyPr/>
                    <a:lstStyle/>
                    <a:p>
                      <a:pPr marL="67945">
                        <a:lnSpc>
                          <a:spcPts val="12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Otterburn PC</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240"/>
                        </a:lnSpc>
                        <a:spcAft>
                          <a:spcPts val="800"/>
                        </a:spcAft>
                      </a:pPr>
                      <a:r>
                        <a:rPr lang="en-US" sz="1100" b="1" kern="0" spc="-2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£500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2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Towards</a:t>
                      </a:r>
                      <a:r>
                        <a:rPr lang="en-US" sz="1100" b="1" kern="0" spc="-4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cost</a:t>
                      </a:r>
                      <a:r>
                        <a:rPr lang="en-US" sz="1100" b="1" kern="0" spc="-2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of</a:t>
                      </a:r>
                      <a:r>
                        <a:rPr lang="en-US" sz="1100" b="1" kern="0" spc="-25"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 solar light</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88652259"/>
                  </a:ext>
                </a:extLst>
              </a:tr>
              <a:tr h="370840">
                <a:tc>
                  <a:txBody>
                    <a:bodyPr/>
                    <a:lstStyle/>
                    <a:p>
                      <a:pPr marL="67945">
                        <a:lnSpc>
                          <a:spcPts val="13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Kirkwhelpington PC</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3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£500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245"/>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Towards the cost of a replacement defibrillator case</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83807120"/>
                  </a:ext>
                </a:extLst>
              </a:tr>
              <a:tr h="370840">
                <a:tc>
                  <a:txBody>
                    <a:bodyPr/>
                    <a:lstStyle/>
                    <a:p>
                      <a:pPr marL="67945">
                        <a:lnSpc>
                          <a:spcPts val="13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Church &amp; Community Partnership Tynedale</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340"/>
                        </a:lnSpc>
                        <a:spcAft>
                          <a:spcPts val="800"/>
                        </a:spcAft>
                      </a:pPr>
                      <a:r>
                        <a:rPr lang="en-US" sz="1100" b="1" kern="0" spc="-2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£403.40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245"/>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Set up costs for launch of mental health event at Hexham Mart for local farmers</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28242576"/>
                  </a:ext>
                </a:extLst>
              </a:tr>
              <a:tr h="370840">
                <a:tc>
                  <a:txBody>
                    <a:bodyPr/>
                    <a:lstStyle/>
                    <a:p>
                      <a:pPr marL="67945">
                        <a:lnSpc>
                          <a:spcPts val="12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Chollerton PCC</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240"/>
                        </a:lnSpc>
                        <a:spcAft>
                          <a:spcPts val="800"/>
                        </a:spcAft>
                      </a:pPr>
                      <a:r>
                        <a:rPr lang="en-US" sz="1100" b="1" kern="0" spc="-2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£500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2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Towards</a:t>
                      </a:r>
                      <a:r>
                        <a:rPr lang="en-US" sz="1100" b="1" kern="0" spc="-30"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cost</a:t>
                      </a:r>
                      <a:r>
                        <a:rPr lang="en-US" sz="1100" b="1" kern="0" spc="-15"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of</a:t>
                      </a:r>
                      <a:r>
                        <a:rPr lang="en-US" sz="1100" b="1" kern="0" spc="-25"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dry stone wall repair at St Giles, Chollerton</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53996883"/>
                  </a:ext>
                </a:extLst>
              </a:tr>
              <a:tr h="370840">
                <a:tc>
                  <a:txBody>
                    <a:bodyPr/>
                    <a:lstStyle/>
                    <a:p>
                      <a:pPr marL="67945">
                        <a:lnSpc>
                          <a:spcPts val="1245"/>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Otterburn Flood Group</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3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£136.74</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3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H &amp; S equipment for Flood Group volunteers</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62761958"/>
                  </a:ext>
                </a:extLst>
              </a:tr>
              <a:tr h="370840">
                <a:tc>
                  <a:txBody>
                    <a:bodyPr/>
                    <a:lstStyle/>
                    <a:p>
                      <a:pPr marL="67945">
                        <a:lnSpc>
                          <a:spcPts val="1245"/>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Bird in Bush</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3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£500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3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Towards the cost of bicycle repair pump and bicycle stands for new cycling café venture</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65400588"/>
                  </a:ext>
                </a:extLst>
              </a:tr>
              <a:tr h="370840">
                <a:tc>
                  <a:txBody>
                    <a:bodyPr/>
                    <a:lstStyle/>
                    <a:p>
                      <a:pPr marL="67945">
                        <a:lnSpc>
                          <a:spcPts val="1245"/>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Elsdon Village Hall</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3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£477.90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3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Equipment costs to operate the Warm Hub at Elsdon VH</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76431440"/>
                  </a:ext>
                </a:extLst>
              </a:tr>
              <a:tr h="370840">
                <a:tc>
                  <a:txBody>
                    <a:bodyPr/>
                    <a:lstStyle/>
                    <a:p>
                      <a:pPr marL="67945">
                        <a:lnSpc>
                          <a:spcPts val="1245"/>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Chollerton Pre-school</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3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£500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3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Towards the cost of pre-school summer trip to Northumberland Zoo</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77246978"/>
                  </a:ext>
                </a:extLst>
              </a:tr>
              <a:tr h="370840">
                <a:tc>
                  <a:txBody>
                    <a:bodyPr/>
                    <a:lstStyle/>
                    <a:p>
                      <a:pPr marL="67945">
                        <a:lnSpc>
                          <a:spcPts val="1245"/>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Culture in a Cool Place</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3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£470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3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Projector and equipment for events at St Cuthberts, Elsdon</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57853986"/>
                  </a:ext>
                </a:extLst>
              </a:tr>
              <a:tr h="370840">
                <a:tc>
                  <a:txBody>
                    <a:bodyPr/>
                    <a:lstStyle/>
                    <a:p>
                      <a:pPr marL="67945">
                        <a:lnSpc>
                          <a:spcPts val="1245"/>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Time Bandits</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3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£500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3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Costs of making a film of reiver activity at Evistones working with local schools</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71456301"/>
                  </a:ext>
                </a:extLst>
              </a:tr>
              <a:tr h="370840">
                <a:tc>
                  <a:txBody>
                    <a:bodyPr/>
                    <a:lstStyle/>
                    <a:p>
                      <a:pPr marL="67945">
                        <a:lnSpc>
                          <a:spcPts val="1245"/>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Chatty Café Bellingham</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3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£462.03</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3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Towards the running costs of the Chatty Cafe</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83681813"/>
                  </a:ext>
                </a:extLst>
              </a:tr>
              <a:tr h="235055">
                <a:tc>
                  <a:txBody>
                    <a:bodyPr/>
                    <a:lstStyle/>
                    <a:p>
                      <a:pPr marL="67945">
                        <a:lnSpc>
                          <a:spcPts val="1245"/>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Northumbrian Mounted Archers</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3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£500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3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Towards the cost of a taster day for mounted and walking archery</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86562511"/>
                  </a:ext>
                </a:extLst>
              </a:tr>
              <a:tr h="370840">
                <a:tc>
                  <a:txBody>
                    <a:bodyPr/>
                    <a:lstStyle/>
                    <a:p>
                      <a:pPr marL="67945">
                        <a:lnSpc>
                          <a:spcPct val="107000"/>
                        </a:lnSpc>
                        <a:spcAft>
                          <a:spcPts val="800"/>
                        </a:spcAft>
                      </a:pPr>
                      <a:r>
                        <a:rPr lang="en-US" sz="1400" b="1" kern="0" dirty="0">
                          <a:effectLst/>
                          <a:latin typeface="Calibri" panose="020F0502020204030204" pitchFamily="34" charset="0"/>
                          <a:ea typeface="Calibri" panose="020F0502020204030204" pitchFamily="34" charset="0"/>
                          <a:cs typeface="Times New Roman" panose="02020603050405020304" pitchFamily="18" charset="0"/>
                        </a:rPr>
                        <a:t>Total</a:t>
                      </a:r>
                      <a:endParaRPr lang="en-GB"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ct val="107000"/>
                        </a:lnSpc>
                        <a:spcAft>
                          <a:spcPts val="800"/>
                        </a:spcAft>
                      </a:pPr>
                      <a:r>
                        <a:rPr lang="en-US" sz="1400" b="1" kern="0" spc="-10" dirty="0">
                          <a:effectLst/>
                          <a:latin typeface="Calibri" panose="020F0502020204030204" pitchFamily="34" charset="0"/>
                          <a:ea typeface="Calibri" panose="020F0502020204030204" pitchFamily="34" charset="0"/>
                          <a:cs typeface="Times New Roman" panose="02020603050405020304" pitchFamily="18" charset="0"/>
                        </a:rPr>
                        <a:t>£11,592.34</a:t>
                      </a:r>
                      <a:endParaRPr lang="en-GB"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7945">
                        <a:lnSpc>
                          <a:spcPts val="1340"/>
                        </a:lnSpc>
                        <a:spcAft>
                          <a:spcPts val="800"/>
                        </a:spcAft>
                      </a:pP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42766059"/>
                  </a:ext>
                </a:extLst>
              </a:tr>
            </a:tbl>
          </a:graphicData>
        </a:graphic>
      </p:graphicFrame>
    </p:spTree>
    <p:extLst>
      <p:ext uri="{BB962C8B-B14F-4D97-AF65-F5344CB8AC3E}">
        <p14:creationId xmlns:p14="http://schemas.microsoft.com/office/powerpoint/2010/main" val="35998855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B00E11-4CE0-9587-D15E-23045D49C27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74E77D6-07CC-4BE3-9491-C4A2BB3C78B8}"/>
              </a:ext>
            </a:extLst>
          </p:cNvPr>
          <p:cNvSpPr>
            <a:spLocks noGrp="1"/>
          </p:cNvSpPr>
          <p:nvPr>
            <p:ph type="title"/>
          </p:nvPr>
        </p:nvSpPr>
        <p:spPr>
          <a:xfrm>
            <a:off x="769938" y="396353"/>
            <a:ext cx="10515600" cy="1325563"/>
          </a:xfrm>
        </p:spPr>
        <p:txBody>
          <a:bodyPr/>
          <a:lstStyle/>
          <a:p>
            <a:r>
              <a:rPr lang="en-GB" dirty="0">
                <a:solidFill>
                  <a:srgbClr val="4DA4AD"/>
                </a:solidFill>
              </a:rPr>
              <a:t>Grants Agreed</a:t>
            </a:r>
          </a:p>
        </p:txBody>
      </p:sp>
      <p:pic>
        <p:nvPicPr>
          <p:cNvPr id="4" name="Picture 3">
            <a:extLst>
              <a:ext uri="{FF2B5EF4-FFF2-40B4-BE49-F238E27FC236}">
                <a16:creationId xmlns:a16="http://schemas.microsoft.com/office/drawing/2014/main" id="{256C6447-2BCF-1CF4-FFFE-D639FBD94100}"/>
              </a:ext>
            </a:extLst>
          </p:cNvPr>
          <p:cNvPicPr>
            <a:picLocks noChangeAspect="1"/>
          </p:cNvPicPr>
          <p:nvPr/>
        </p:nvPicPr>
        <p:blipFill rotWithShape="1">
          <a:blip r:embed="rId3">
            <a:extLst>
              <a:ext uri="{28A0092B-C50C-407E-A947-70E740481C1C}">
                <a14:useLocalDpi xmlns:a14="http://schemas.microsoft.com/office/drawing/2010/main" val="0"/>
              </a:ext>
            </a:extLst>
          </a:blip>
          <a:srcRect l="26457" t="30282" r="41381" b="51950"/>
          <a:stretch/>
        </p:blipFill>
        <p:spPr bwMode="auto">
          <a:xfrm>
            <a:off x="8380049" y="247599"/>
            <a:ext cx="3811951" cy="1118117"/>
          </a:xfrm>
          <a:prstGeom prst="rect">
            <a:avLst/>
          </a:prstGeom>
          <a:ln>
            <a:noFill/>
          </a:ln>
          <a:extLst>
            <a:ext uri="{53640926-AAD7-44D8-BBD7-CCE9431645EC}">
              <a14:shadowObscured xmlns:a14="http://schemas.microsoft.com/office/drawing/2010/main"/>
            </a:ext>
          </a:extLst>
        </p:spPr>
      </p:pic>
      <p:pic>
        <p:nvPicPr>
          <p:cNvPr id="5" name="Picture 4">
            <a:extLst>
              <a:ext uri="{FF2B5EF4-FFF2-40B4-BE49-F238E27FC236}">
                <a16:creationId xmlns:a16="http://schemas.microsoft.com/office/drawing/2014/main" id="{18036BE0-D2E9-CE04-ED02-DD2D059512AB}"/>
              </a:ext>
            </a:extLst>
          </p:cNvPr>
          <p:cNvPicPr>
            <a:picLocks noChangeAspect="1"/>
          </p:cNvPicPr>
          <p:nvPr/>
        </p:nvPicPr>
        <p:blipFill rotWithShape="1">
          <a:blip r:embed="rId4">
            <a:extLst>
              <a:ext uri="{28A0092B-C50C-407E-A947-70E740481C1C}">
                <a14:useLocalDpi xmlns:a14="http://schemas.microsoft.com/office/drawing/2010/main" val="0"/>
              </a:ext>
            </a:extLst>
          </a:blip>
          <a:srcRect l="25593" t="47549" r="56127" b="33681"/>
          <a:stretch/>
        </p:blipFill>
        <p:spPr bwMode="auto">
          <a:xfrm>
            <a:off x="10497527" y="5928891"/>
            <a:ext cx="1694473" cy="929109"/>
          </a:xfrm>
          <a:prstGeom prst="rect">
            <a:avLst/>
          </a:prstGeom>
          <a:ln>
            <a:noFill/>
          </a:ln>
          <a:extLst>
            <a:ext uri="{53640926-AAD7-44D8-BBD7-CCE9431645EC}">
              <a14:shadowObscured xmlns:a14="http://schemas.microsoft.com/office/drawing/2010/main"/>
            </a:ext>
          </a:extLst>
        </p:spPr>
      </p:pic>
      <p:graphicFrame>
        <p:nvGraphicFramePr>
          <p:cNvPr id="6" name="Table 5">
            <a:extLst>
              <a:ext uri="{FF2B5EF4-FFF2-40B4-BE49-F238E27FC236}">
                <a16:creationId xmlns:a16="http://schemas.microsoft.com/office/drawing/2014/main" id="{6CE61482-5601-853F-52EC-9414CA5FB219}"/>
              </a:ext>
            </a:extLst>
          </p:cNvPr>
          <p:cNvGraphicFramePr>
            <a:graphicFrameLocks noGrp="1"/>
          </p:cNvGraphicFramePr>
          <p:nvPr>
            <p:extLst>
              <p:ext uri="{D42A27DB-BD31-4B8C-83A1-F6EECF244321}">
                <p14:modId xmlns:p14="http://schemas.microsoft.com/office/powerpoint/2010/main" val="4129816564"/>
              </p:ext>
            </p:extLst>
          </p:nvPr>
        </p:nvGraphicFramePr>
        <p:xfrm>
          <a:off x="906462" y="1365716"/>
          <a:ext cx="10933113" cy="5125720"/>
        </p:xfrm>
        <a:graphic>
          <a:graphicData uri="http://schemas.openxmlformats.org/drawingml/2006/table">
            <a:tbl>
              <a:tblPr firstRow="1" bandRow="1">
                <a:tableStyleId>{5C22544A-7EE6-4342-B048-85BDC9FD1C3A}</a:tableStyleId>
              </a:tblPr>
              <a:tblGrid>
                <a:gridCol w="3644371">
                  <a:extLst>
                    <a:ext uri="{9D8B030D-6E8A-4147-A177-3AD203B41FA5}">
                      <a16:colId xmlns:a16="http://schemas.microsoft.com/office/drawing/2014/main" val="735848033"/>
                    </a:ext>
                  </a:extLst>
                </a:gridCol>
                <a:gridCol w="1097492">
                  <a:extLst>
                    <a:ext uri="{9D8B030D-6E8A-4147-A177-3AD203B41FA5}">
                      <a16:colId xmlns:a16="http://schemas.microsoft.com/office/drawing/2014/main" val="4285421551"/>
                    </a:ext>
                  </a:extLst>
                </a:gridCol>
                <a:gridCol w="6191250">
                  <a:extLst>
                    <a:ext uri="{9D8B030D-6E8A-4147-A177-3AD203B41FA5}">
                      <a16:colId xmlns:a16="http://schemas.microsoft.com/office/drawing/2014/main" val="69981386"/>
                    </a:ext>
                  </a:extLst>
                </a:gridCol>
              </a:tblGrid>
              <a:tr h="274425">
                <a:tc gridSpan="3">
                  <a:txBody>
                    <a:bodyPr/>
                    <a:lstStyle/>
                    <a:p>
                      <a:r>
                        <a:rPr lang="en-US" sz="1800" b="1" kern="1200" dirty="0">
                          <a:solidFill>
                            <a:schemeClr val="lt1"/>
                          </a:solidFill>
                          <a:effectLst/>
                          <a:latin typeface="+mn-lt"/>
                          <a:ea typeface="+mn-ea"/>
                          <a:cs typeface="+mn-cs"/>
                        </a:rPr>
                        <a:t>Grants awarded from Education Apprenticeship and Training Bursary (EAT Bursary</a:t>
                      </a:r>
                      <a:r>
                        <a:rPr lang="en-GB" sz="1800" b="1" kern="1200" dirty="0">
                          <a:solidFill>
                            <a:schemeClr val="lt1"/>
                          </a:solidFill>
                          <a:effectLst/>
                          <a:latin typeface="+mn-lt"/>
                          <a:ea typeface="+mn-ea"/>
                          <a:cs typeface="+mn-cs"/>
                        </a:rPr>
                        <a:t> </a:t>
                      </a:r>
                      <a:r>
                        <a:rPr lang="en-US" sz="1800" b="1" kern="1200" dirty="0">
                          <a:solidFill>
                            <a:schemeClr val="lt1"/>
                          </a:solidFill>
                          <a:effectLst/>
                          <a:latin typeface="+mn-lt"/>
                          <a:ea typeface="+mn-ea"/>
                          <a:cs typeface="+mn-cs"/>
                        </a:rPr>
                        <a:t>)</a:t>
                      </a:r>
                      <a:r>
                        <a:rPr lang="en-GB" sz="2000" dirty="0">
                          <a:effectLst/>
                        </a:rPr>
                        <a:t> </a:t>
                      </a:r>
                      <a:r>
                        <a:rPr lang="en-GB" sz="1800" b="1" kern="1200" dirty="0">
                          <a:solidFill>
                            <a:schemeClr val="lt1"/>
                          </a:solidFill>
                          <a:effectLst/>
                          <a:latin typeface="+mn-lt"/>
                          <a:ea typeface="+mn-ea"/>
                          <a:cs typeface="+mn-cs"/>
                        </a:rPr>
                        <a:t> - </a:t>
                      </a:r>
                      <a:r>
                        <a:rPr lang="en-US" sz="2000" b="1" kern="0" dirty="0">
                          <a:solidFill>
                            <a:srgbClr val="4DA4AD"/>
                          </a:solidFill>
                          <a:effectLst/>
                          <a:latin typeface="Arial" panose="020B0604020202020204" pitchFamily="34" charset="0"/>
                          <a:ea typeface="Calibri" panose="020F0502020204030204" pitchFamily="34" charset="0"/>
                          <a:cs typeface="Arial" panose="020B0604020202020204" pitchFamily="34" charset="0"/>
                        </a:rPr>
                        <a:t>Grant Paid</a:t>
                      </a:r>
                      <a:endParaRPr lang="en-GB" sz="2000" kern="100" dirty="0">
                        <a:solidFill>
                          <a:srgbClr val="4DA4AD"/>
                        </a:solidFill>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113676585"/>
                  </a:ext>
                </a:extLst>
              </a:tr>
              <a:tr h="370840">
                <a:tc>
                  <a:txBody>
                    <a:bodyPr/>
                    <a:lstStyle/>
                    <a:p>
                      <a:pPr marL="67945">
                        <a:lnSpc>
                          <a:spcPts val="12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Individual</a:t>
                      </a:r>
                      <a:r>
                        <a:rPr lang="en-US" sz="1100" b="1" kern="0" spc="-40"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spc="-10" dirty="0">
                          <a:effectLst/>
                          <a:latin typeface="Calibri" panose="020F0502020204030204" pitchFamily="34" charset="0"/>
                          <a:ea typeface="Calibri" panose="020F0502020204030204" pitchFamily="34" charset="0"/>
                          <a:cs typeface="Times New Roman" panose="02020603050405020304" pitchFamily="18" charset="0"/>
                        </a:rPr>
                        <a:t>Ridsdale</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£1,000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Performing</a:t>
                      </a:r>
                      <a:r>
                        <a:rPr lang="en-US" sz="1100" b="1" kern="0" spc="-35"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Arts</a:t>
                      </a:r>
                      <a:r>
                        <a:rPr lang="en-US" sz="1100" b="1" kern="0" spc="-25"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Course,</a:t>
                      </a:r>
                      <a:r>
                        <a:rPr lang="en-US" sz="1100" b="1" kern="0" spc="-15"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spc="-10" dirty="0">
                          <a:effectLst/>
                          <a:latin typeface="Calibri" panose="020F0502020204030204" pitchFamily="34" charset="0"/>
                          <a:ea typeface="Calibri" panose="020F0502020204030204" pitchFamily="34" charset="0"/>
                          <a:cs typeface="Times New Roman" panose="02020603050405020304" pitchFamily="18" charset="0"/>
                        </a:rPr>
                        <a:t>Liverpool 2</a:t>
                      </a:r>
                      <a:r>
                        <a:rPr lang="en-US" sz="1100" b="1" kern="0" spc="-10" baseline="30000" dirty="0">
                          <a:effectLst/>
                          <a:latin typeface="Calibri" panose="020F0502020204030204" pitchFamily="34" charset="0"/>
                          <a:ea typeface="Calibri" panose="020F0502020204030204" pitchFamily="34" charset="0"/>
                          <a:cs typeface="Times New Roman" panose="02020603050405020304" pitchFamily="18" charset="0"/>
                        </a:rPr>
                        <a:t>nd</a:t>
                      </a:r>
                      <a:r>
                        <a:rPr lang="en-US" sz="1100" b="1" kern="0" spc="-10" dirty="0">
                          <a:effectLst/>
                          <a:latin typeface="Calibri" panose="020F0502020204030204" pitchFamily="34" charset="0"/>
                          <a:ea typeface="Calibri" panose="020F0502020204030204" pitchFamily="34" charset="0"/>
                          <a:cs typeface="Times New Roman" panose="02020603050405020304" pitchFamily="18" charset="0"/>
                        </a:rPr>
                        <a:t> year</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49523825"/>
                  </a:ext>
                </a:extLst>
              </a:tr>
              <a:tr h="370840">
                <a:tc>
                  <a:txBody>
                    <a:bodyPr/>
                    <a:lstStyle/>
                    <a:p>
                      <a:pPr marL="67945">
                        <a:lnSpc>
                          <a:spcPts val="12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Individual</a:t>
                      </a:r>
                      <a:r>
                        <a:rPr lang="en-US" sz="1100" b="1" kern="0" spc="-4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Chollerton</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£1,500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Agricultural</a:t>
                      </a:r>
                      <a:r>
                        <a:rPr lang="en-US" sz="1100" b="1" kern="0" spc="-6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College,</a:t>
                      </a:r>
                      <a:r>
                        <a:rPr lang="en-US" sz="1100" b="1" kern="0" spc="-3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spc="-2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York</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88652259"/>
                  </a:ext>
                </a:extLst>
              </a:tr>
              <a:tr h="370840">
                <a:tc>
                  <a:txBody>
                    <a:bodyPr/>
                    <a:lstStyle/>
                    <a:p>
                      <a:pPr marL="67945">
                        <a:lnSpc>
                          <a:spcPts val="13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Individual</a:t>
                      </a:r>
                      <a:r>
                        <a:rPr lang="en-US" sz="1100" b="1" kern="0" spc="-40" dirty="0">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spc="-10" dirty="0">
                          <a:effectLst/>
                          <a:latin typeface="Calibri" panose="020F0502020204030204" pitchFamily="34" charset="0"/>
                          <a:ea typeface="Calibri" panose="020F0502020204030204" pitchFamily="34" charset="0"/>
                          <a:cs typeface="Times New Roman" panose="02020603050405020304" pitchFamily="18" charset="0"/>
                        </a:rPr>
                        <a:t>Bellingham</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3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£1,500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5"/>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Games Design, Teeside</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83807120"/>
                  </a:ext>
                </a:extLst>
              </a:tr>
              <a:tr h="370840">
                <a:tc>
                  <a:txBody>
                    <a:bodyPr/>
                    <a:lstStyle/>
                    <a:p>
                      <a:pPr marL="67945">
                        <a:lnSpc>
                          <a:spcPts val="13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Individual Ridsdale</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3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£1,500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5"/>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Performing Arts Course, Liverpool</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28242576"/>
                  </a:ext>
                </a:extLst>
              </a:tr>
              <a:tr h="370840">
                <a:tc>
                  <a:txBody>
                    <a:bodyPr/>
                    <a:lstStyle/>
                    <a:p>
                      <a:pPr marL="67945">
                        <a:lnSpc>
                          <a:spcPts val="13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Individual Birtley</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3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£1,000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5"/>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Agricultural College, York 2</a:t>
                      </a:r>
                      <a:r>
                        <a:rPr lang="en-US" sz="1100" b="1" kern="0" baseline="30000" dirty="0">
                          <a:effectLst/>
                          <a:latin typeface="Calibri" panose="020F0502020204030204" pitchFamily="34" charset="0"/>
                          <a:ea typeface="Calibri" panose="020F0502020204030204" pitchFamily="34" charset="0"/>
                          <a:cs typeface="Times New Roman" panose="02020603050405020304" pitchFamily="18" charset="0"/>
                        </a:rPr>
                        <a:t>nd</a:t>
                      </a: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 year</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53996883"/>
                  </a:ext>
                </a:extLst>
              </a:tr>
              <a:tr h="370840">
                <a:tc>
                  <a:txBody>
                    <a:bodyPr/>
                    <a:lstStyle/>
                    <a:p>
                      <a:pPr marL="67945">
                        <a:lnSpc>
                          <a:spcPts val="13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North Tyne Youth</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3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£1,016</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5"/>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Level 3 Youth Training for new staff member </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62761958"/>
                  </a:ext>
                </a:extLst>
              </a:tr>
              <a:tr h="370840">
                <a:tc>
                  <a:txBody>
                    <a:bodyPr/>
                    <a:lstStyle/>
                    <a:p>
                      <a:pPr marL="67945">
                        <a:lnSpc>
                          <a:spcPts val="13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Individual Wallington</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3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£1,500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5"/>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Agriculture and Farm Business Management, Newcastle University</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65400588"/>
                  </a:ext>
                </a:extLst>
              </a:tr>
              <a:tr h="370840">
                <a:tc>
                  <a:txBody>
                    <a:bodyPr/>
                    <a:lstStyle/>
                    <a:p>
                      <a:pPr marL="67945">
                        <a:lnSpc>
                          <a:spcPts val="13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Individual Birtley</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3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£1,000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5"/>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Agriculture apprenticeship, Myerscough College Hexham Mart</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76431440"/>
                  </a:ext>
                </a:extLst>
              </a:tr>
              <a:tr h="370840">
                <a:tc>
                  <a:txBody>
                    <a:bodyPr/>
                    <a:lstStyle/>
                    <a:p>
                      <a:pPr marL="67945">
                        <a:lnSpc>
                          <a:spcPts val="13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Individual Otterburn</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3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£1,500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5"/>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Agriculture, Newcastle University</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77246978"/>
                  </a:ext>
                </a:extLst>
              </a:tr>
              <a:tr h="370840">
                <a:tc>
                  <a:txBody>
                    <a:bodyPr/>
                    <a:lstStyle/>
                    <a:p>
                      <a:pPr marL="67945">
                        <a:lnSpc>
                          <a:spcPts val="1340"/>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Individual Elsdon</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3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£1,500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5"/>
                        </a:lnSpc>
                        <a:spcAft>
                          <a:spcPts val="800"/>
                        </a:spcAft>
                      </a:pPr>
                      <a:r>
                        <a:rPr lang="en-US" sz="1100" b="1" kern="0" dirty="0">
                          <a:effectLst/>
                          <a:latin typeface="Calibri" panose="020F0502020204030204" pitchFamily="34" charset="0"/>
                          <a:ea typeface="Calibri" panose="020F0502020204030204" pitchFamily="34" charset="0"/>
                          <a:cs typeface="Times New Roman" panose="02020603050405020304" pitchFamily="18" charset="0"/>
                        </a:rPr>
                        <a:t>Performing Arts Course, Hertfordshire</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57853986"/>
                  </a:ext>
                </a:extLst>
              </a:tr>
              <a:tr h="370840">
                <a:tc gridSpan="3">
                  <a:txBody>
                    <a:bodyPr/>
                    <a:lstStyle/>
                    <a:p>
                      <a:pPr marL="67945">
                        <a:lnSpc>
                          <a:spcPts val="1240"/>
                        </a:lnSpc>
                        <a:spcAft>
                          <a:spcPts val="800"/>
                        </a:spcAft>
                      </a:pPr>
                      <a:r>
                        <a:rPr lang="en-US" sz="1100" b="1" kern="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Grant</a:t>
                      </a:r>
                      <a:r>
                        <a:rPr lang="en-US" sz="1100" b="1" kern="0" spc="-2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agreed</a:t>
                      </a:r>
                      <a:r>
                        <a:rPr lang="en-US" sz="1100" b="1" kern="0" spc="-2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but</a:t>
                      </a:r>
                      <a:r>
                        <a:rPr lang="en-US" sz="1100" b="1" kern="0" spc="-15"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not</a:t>
                      </a:r>
                      <a:r>
                        <a:rPr lang="en-US" sz="1100" b="1" kern="0" spc="-15"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yet</a:t>
                      </a:r>
                      <a:r>
                        <a:rPr lang="en-US" sz="1100" b="1" kern="0" spc="-2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paid</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686765212"/>
                  </a:ext>
                </a:extLst>
              </a:tr>
              <a:tr h="370840">
                <a:tc>
                  <a:txBody>
                    <a:bodyPr/>
                    <a:lstStyle/>
                    <a:p>
                      <a:pPr marL="67945">
                        <a:lnSpc>
                          <a:spcPts val="12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Individual</a:t>
                      </a:r>
                      <a:r>
                        <a:rPr lang="en-US" sz="1100" b="1" kern="0" spc="-4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Otterburn</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£1,500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100" b="1" kern="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Livestock Production Course, East Yorkshire</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42378379"/>
                  </a:ext>
                </a:extLst>
              </a:tr>
              <a:tr h="370840">
                <a:tc>
                  <a:txBody>
                    <a:bodyPr/>
                    <a:lstStyle/>
                    <a:p>
                      <a:pPr marL="67945">
                        <a:lnSpc>
                          <a:spcPts val="1240"/>
                        </a:lnSpc>
                        <a:spcAft>
                          <a:spcPts val="800"/>
                        </a:spcAft>
                      </a:pPr>
                      <a:r>
                        <a:rPr lang="en-US" sz="1400" b="1" kern="0" spc="-10" dirty="0">
                          <a:effectLst/>
                          <a:latin typeface="Calibri" panose="020F0502020204030204" pitchFamily="34" charset="0"/>
                          <a:ea typeface="Calibri" panose="020F0502020204030204" pitchFamily="34" charset="0"/>
                          <a:cs typeface="Times New Roman" panose="02020603050405020304" pitchFamily="18" charset="0"/>
                        </a:rPr>
                        <a:t>Total</a:t>
                      </a:r>
                      <a:endParaRPr lang="en-GB"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r>
                        <a:rPr lang="en-US" sz="1400" b="1" kern="0" spc="-1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£14,516</a:t>
                      </a:r>
                      <a:endParaRPr lang="en-GB"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US" sz="900" b="1" kern="0" dirty="0">
                          <a:effectLst/>
                          <a:latin typeface="Times New Roman" panose="02020603050405020304" pitchFamily="18" charset="0"/>
                          <a:ea typeface="Calibri" panose="020F0502020204030204" pitchFamily="34" charset="0"/>
                          <a:cs typeface="Calibri" panose="020F0502020204030204" pitchFamily="34" charset="0"/>
                        </a:rPr>
                        <a:t> </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30893901"/>
                  </a:ext>
                </a:extLst>
              </a:tr>
            </a:tbl>
          </a:graphicData>
        </a:graphic>
      </p:graphicFrame>
    </p:spTree>
    <p:extLst>
      <p:ext uri="{BB962C8B-B14F-4D97-AF65-F5344CB8AC3E}">
        <p14:creationId xmlns:p14="http://schemas.microsoft.com/office/powerpoint/2010/main" val="3394515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A39AB5-8617-C9FC-B434-BBEB12E8845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D18D48B-6318-BC1F-B4E4-6AF37AE89573}"/>
              </a:ext>
            </a:extLst>
          </p:cNvPr>
          <p:cNvSpPr>
            <a:spLocks noGrp="1"/>
          </p:cNvSpPr>
          <p:nvPr>
            <p:ph type="title"/>
          </p:nvPr>
        </p:nvSpPr>
        <p:spPr>
          <a:xfrm>
            <a:off x="769938" y="396353"/>
            <a:ext cx="10515600" cy="1325563"/>
          </a:xfrm>
        </p:spPr>
        <p:txBody>
          <a:bodyPr/>
          <a:lstStyle/>
          <a:p>
            <a:r>
              <a:rPr lang="en-GB" dirty="0">
                <a:solidFill>
                  <a:srgbClr val="4DA4AD"/>
                </a:solidFill>
              </a:rPr>
              <a:t>Grants Agreed</a:t>
            </a:r>
          </a:p>
        </p:txBody>
      </p:sp>
      <p:pic>
        <p:nvPicPr>
          <p:cNvPr id="4" name="Picture 3">
            <a:extLst>
              <a:ext uri="{FF2B5EF4-FFF2-40B4-BE49-F238E27FC236}">
                <a16:creationId xmlns:a16="http://schemas.microsoft.com/office/drawing/2014/main" id="{63D67A78-8978-818A-A169-86F9DCE9F41B}"/>
              </a:ext>
            </a:extLst>
          </p:cNvPr>
          <p:cNvPicPr>
            <a:picLocks noChangeAspect="1"/>
          </p:cNvPicPr>
          <p:nvPr/>
        </p:nvPicPr>
        <p:blipFill rotWithShape="1">
          <a:blip r:embed="rId3">
            <a:extLst>
              <a:ext uri="{28A0092B-C50C-407E-A947-70E740481C1C}">
                <a14:useLocalDpi xmlns:a14="http://schemas.microsoft.com/office/drawing/2010/main" val="0"/>
              </a:ext>
            </a:extLst>
          </a:blip>
          <a:srcRect l="26457" t="30282" r="41381" b="51950"/>
          <a:stretch/>
        </p:blipFill>
        <p:spPr bwMode="auto">
          <a:xfrm>
            <a:off x="8380049" y="247599"/>
            <a:ext cx="3811951" cy="1118117"/>
          </a:xfrm>
          <a:prstGeom prst="rect">
            <a:avLst/>
          </a:prstGeom>
          <a:ln>
            <a:noFill/>
          </a:ln>
          <a:extLst>
            <a:ext uri="{53640926-AAD7-44D8-BBD7-CCE9431645EC}">
              <a14:shadowObscured xmlns:a14="http://schemas.microsoft.com/office/drawing/2010/main"/>
            </a:ext>
          </a:extLst>
        </p:spPr>
      </p:pic>
      <p:pic>
        <p:nvPicPr>
          <p:cNvPr id="5" name="Picture 4">
            <a:extLst>
              <a:ext uri="{FF2B5EF4-FFF2-40B4-BE49-F238E27FC236}">
                <a16:creationId xmlns:a16="http://schemas.microsoft.com/office/drawing/2014/main" id="{AD3DADFB-4886-6E53-B6CA-5D33FB30CB25}"/>
              </a:ext>
            </a:extLst>
          </p:cNvPr>
          <p:cNvPicPr>
            <a:picLocks noChangeAspect="1"/>
          </p:cNvPicPr>
          <p:nvPr/>
        </p:nvPicPr>
        <p:blipFill rotWithShape="1">
          <a:blip r:embed="rId4">
            <a:extLst>
              <a:ext uri="{28A0092B-C50C-407E-A947-70E740481C1C}">
                <a14:useLocalDpi xmlns:a14="http://schemas.microsoft.com/office/drawing/2010/main" val="0"/>
              </a:ext>
            </a:extLst>
          </a:blip>
          <a:srcRect l="25593" t="47549" r="56127" b="33681"/>
          <a:stretch/>
        </p:blipFill>
        <p:spPr bwMode="auto">
          <a:xfrm>
            <a:off x="10497527" y="5928891"/>
            <a:ext cx="1694473" cy="929109"/>
          </a:xfrm>
          <a:prstGeom prst="rect">
            <a:avLst/>
          </a:prstGeom>
          <a:ln>
            <a:noFill/>
          </a:ln>
          <a:extLst>
            <a:ext uri="{53640926-AAD7-44D8-BBD7-CCE9431645EC}">
              <a14:shadowObscured xmlns:a14="http://schemas.microsoft.com/office/drawing/2010/main"/>
            </a:ext>
          </a:extLst>
        </p:spPr>
      </p:pic>
      <p:sp>
        <p:nvSpPr>
          <p:cNvPr id="3" name="TextBox 2">
            <a:extLst>
              <a:ext uri="{FF2B5EF4-FFF2-40B4-BE49-F238E27FC236}">
                <a16:creationId xmlns:a16="http://schemas.microsoft.com/office/drawing/2014/main" id="{8C3F9390-42A4-2BB2-F952-EDC8BC42DFFB}"/>
              </a:ext>
            </a:extLst>
          </p:cNvPr>
          <p:cNvSpPr txBox="1"/>
          <p:nvPr/>
        </p:nvSpPr>
        <p:spPr>
          <a:xfrm>
            <a:off x="769938" y="1501338"/>
            <a:ext cx="10696575" cy="738664"/>
          </a:xfrm>
          <a:prstGeom prst="rect">
            <a:avLst/>
          </a:prstGeom>
          <a:noFill/>
        </p:spPr>
        <p:txBody>
          <a:bodyPr wrap="square" rtlCol="0">
            <a:spAutoFit/>
          </a:bodyPr>
          <a:lstStyle/>
          <a:p>
            <a:r>
              <a:rPr lang="en-GB" sz="1400" kern="100" dirty="0">
                <a:effectLst/>
                <a:latin typeface="Arial" panose="020B0604020202020204" pitchFamily="34" charset="0"/>
                <a:ea typeface="NSimSun" panose="02010609030101010101" pitchFamily="49" charset="-122"/>
                <a:cs typeface="Times New Roman" panose="02020603050405020304" pitchFamily="18" charset="0"/>
              </a:rPr>
              <a:t>The total Grants split by applications from Parishes within the catchment area and against the broad priorities highlighted from the CAN survey are shown in the two charts below.</a:t>
            </a:r>
            <a:endParaRPr lang="en-GB" sz="14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GB" sz="1400" dirty="0"/>
          </a:p>
        </p:txBody>
      </p:sp>
      <p:graphicFrame>
        <p:nvGraphicFramePr>
          <p:cNvPr id="7" name="Chart 6">
            <a:extLst>
              <a:ext uri="{FF2B5EF4-FFF2-40B4-BE49-F238E27FC236}">
                <a16:creationId xmlns:a16="http://schemas.microsoft.com/office/drawing/2014/main" id="{389E179E-56F0-571E-9EDD-72B9192F4CF3}"/>
              </a:ext>
            </a:extLst>
          </p:cNvPr>
          <p:cNvGraphicFramePr/>
          <p:nvPr>
            <p:extLst>
              <p:ext uri="{D42A27DB-BD31-4B8C-83A1-F6EECF244321}">
                <p14:modId xmlns:p14="http://schemas.microsoft.com/office/powerpoint/2010/main" val="354284623"/>
              </p:ext>
            </p:extLst>
          </p:nvPr>
        </p:nvGraphicFramePr>
        <p:xfrm>
          <a:off x="1277937" y="1908697"/>
          <a:ext cx="8410576" cy="4701704"/>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9817087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B713CF-4E74-648F-0CCD-6CDF952EA8E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D56092E-2CA8-81DA-738E-720ECC4A6364}"/>
              </a:ext>
            </a:extLst>
          </p:cNvPr>
          <p:cNvSpPr>
            <a:spLocks noGrp="1"/>
          </p:cNvSpPr>
          <p:nvPr>
            <p:ph type="title"/>
          </p:nvPr>
        </p:nvSpPr>
        <p:spPr>
          <a:xfrm>
            <a:off x="769938" y="396353"/>
            <a:ext cx="10515600" cy="1325563"/>
          </a:xfrm>
        </p:spPr>
        <p:txBody>
          <a:bodyPr/>
          <a:lstStyle/>
          <a:p>
            <a:r>
              <a:rPr lang="en-GB" dirty="0">
                <a:solidFill>
                  <a:srgbClr val="4DA4AD"/>
                </a:solidFill>
              </a:rPr>
              <a:t>Grants Agreed</a:t>
            </a:r>
          </a:p>
        </p:txBody>
      </p:sp>
      <p:pic>
        <p:nvPicPr>
          <p:cNvPr id="4" name="Picture 3">
            <a:extLst>
              <a:ext uri="{FF2B5EF4-FFF2-40B4-BE49-F238E27FC236}">
                <a16:creationId xmlns:a16="http://schemas.microsoft.com/office/drawing/2014/main" id="{BE7636A1-3640-B62E-DB18-21BCEB38FA56}"/>
              </a:ext>
            </a:extLst>
          </p:cNvPr>
          <p:cNvPicPr>
            <a:picLocks noChangeAspect="1"/>
          </p:cNvPicPr>
          <p:nvPr/>
        </p:nvPicPr>
        <p:blipFill rotWithShape="1">
          <a:blip r:embed="rId3">
            <a:extLst>
              <a:ext uri="{28A0092B-C50C-407E-A947-70E740481C1C}">
                <a14:useLocalDpi xmlns:a14="http://schemas.microsoft.com/office/drawing/2010/main" val="0"/>
              </a:ext>
            </a:extLst>
          </a:blip>
          <a:srcRect l="26457" t="30282" r="41381" b="51950"/>
          <a:stretch/>
        </p:blipFill>
        <p:spPr bwMode="auto">
          <a:xfrm>
            <a:off x="8380049" y="247599"/>
            <a:ext cx="3811951" cy="1118117"/>
          </a:xfrm>
          <a:prstGeom prst="rect">
            <a:avLst/>
          </a:prstGeom>
          <a:ln>
            <a:noFill/>
          </a:ln>
          <a:extLst>
            <a:ext uri="{53640926-AAD7-44D8-BBD7-CCE9431645EC}">
              <a14:shadowObscured xmlns:a14="http://schemas.microsoft.com/office/drawing/2010/main"/>
            </a:ext>
          </a:extLst>
        </p:spPr>
      </p:pic>
      <p:pic>
        <p:nvPicPr>
          <p:cNvPr id="5" name="Picture 4">
            <a:extLst>
              <a:ext uri="{FF2B5EF4-FFF2-40B4-BE49-F238E27FC236}">
                <a16:creationId xmlns:a16="http://schemas.microsoft.com/office/drawing/2014/main" id="{0A31AAB3-D572-DEAB-2B75-0FAF9F440BFF}"/>
              </a:ext>
            </a:extLst>
          </p:cNvPr>
          <p:cNvPicPr>
            <a:picLocks noChangeAspect="1"/>
          </p:cNvPicPr>
          <p:nvPr/>
        </p:nvPicPr>
        <p:blipFill rotWithShape="1">
          <a:blip r:embed="rId4">
            <a:extLst>
              <a:ext uri="{28A0092B-C50C-407E-A947-70E740481C1C}">
                <a14:useLocalDpi xmlns:a14="http://schemas.microsoft.com/office/drawing/2010/main" val="0"/>
              </a:ext>
            </a:extLst>
          </a:blip>
          <a:srcRect l="25593" t="47549" r="56127" b="33681"/>
          <a:stretch/>
        </p:blipFill>
        <p:spPr bwMode="auto">
          <a:xfrm>
            <a:off x="10497527" y="5928891"/>
            <a:ext cx="1694473" cy="929109"/>
          </a:xfrm>
          <a:prstGeom prst="rect">
            <a:avLst/>
          </a:prstGeom>
          <a:ln>
            <a:noFill/>
          </a:ln>
          <a:extLst>
            <a:ext uri="{53640926-AAD7-44D8-BBD7-CCE9431645EC}">
              <a14:shadowObscured xmlns:a14="http://schemas.microsoft.com/office/drawing/2010/main"/>
            </a:ext>
          </a:extLst>
        </p:spPr>
      </p:pic>
      <p:graphicFrame>
        <p:nvGraphicFramePr>
          <p:cNvPr id="6" name="Chart 5">
            <a:extLst>
              <a:ext uri="{FF2B5EF4-FFF2-40B4-BE49-F238E27FC236}">
                <a16:creationId xmlns:a16="http://schemas.microsoft.com/office/drawing/2014/main" id="{68FA3080-AF6F-4AA9-1301-E66D7E64B17C}"/>
              </a:ext>
            </a:extLst>
          </p:cNvPr>
          <p:cNvGraphicFramePr/>
          <p:nvPr>
            <p:extLst>
              <p:ext uri="{D42A27DB-BD31-4B8C-83A1-F6EECF244321}">
                <p14:modId xmlns:p14="http://schemas.microsoft.com/office/powerpoint/2010/main" val="2733770258"/>
              </p:ext>
            </p:extLst>
          </p:nvPr>
        </p:nvGraphicFramePr>
        <p:xfrm>
          <a:off x="725487" y="1514470"/>
          <a:ext cx="9772040" cy="5095931"/>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7472519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929558-A181-7BA7-86A6-687051B72B45}"/>
              </a:ext>
            </a:extLst>
          </p:cNvPr>
          <p:cNvSpPr>
            <a:spLocks noGrp="1"/>
          </p:cNvSpPr>
          <p:nvPr>
            <p:ph type="title"/>
          </p:nvPr>
        </p:nvSpPr>
        <p:spPr/>
        <p:txBody>
          <a:bodyPr/>
          <a:lstStyle/>
          <a:p>
            <a:r>
              <a:rPr lang="en-GB" dirty="0">
                <a:solidFill>
                  <a:srgbClr val="4DA4AD"/>
                </a:solidFill>
              </a:rPr>
              <a:t>The Chair</a:t>
            </a:r>
          </a:p>
        </p:txBody>
      </p:sp>
      <p:sp>
        <p:nvSpPr>
          <p:cNvPr id="3" name="Content Placeholder 2">
            <a:extLst>
              <a:ext uri="{FF2B5EF4-FFF2-40B4-BE49-F238E27FC236}">
                <a16:creationId xmlns:a16="http://schemas.microsoft.com/office/drawing/2014/main" id="{742C05A0-83E2-7DF5-D34C-FEA03C050DEB}"/>
              </a:ext>
            </a:extLst>
          </p:cNvPr>
          <p:cNvSpPr>
            <a:spLocks noGrp="1"/>
          </p:cNvSpPr>
          <p:nvPr>
            <p:ph idx="1"/>
          </p:nvPr>
        </p:nvSpPr>
        <p:spPr>
          <a:xfrm>
            <a:off x="838200" y="1690688"/>
            <a:ext cx="10515600" cy="4351338"/>
          </a:xfrm>
        </p:spPr>
        <p:txBody>
          <a:bodyPr>
            <a:noAutofit/>
          </a:bodyPr>
          <a:lstStyle/>
          <a:p>
            <a:pPr marL="0" marR="90805" indent="0">
              <a:lnSpc>
                <a:spcPct val="115000"/>
              </a:lnSpc>
              <a:spcAft>
                <a:spcPts val="700"/>
              </a:spcAft>
              <a:buNone/>
            </a:pPr>
            <a:r>
              <a:rPr lang="en-US" sz="1100" kern="150" dirty="0">
                <a:solidFill>
                  <a:srgbClr val="242424"/>
                </a:solidFill>
                <a:effectLst/>
                <a:latin typeface="Arial" panose="020B0604020202020204" pitchFamily="34" charset="0"/>
                <a:ea typeface="NSimSun" panose="02010609030101010101" pitchFamily="49" charset="-122"/>
                <a:cs typeface="Arial" panose="020B0604020202020204" pitchFamily="34" charset="0"/>
              </a:rPr>
              <a:t>I</a:t>
            </a:r>
            <a:r>
              <a:rPr lang="en-US" sz="1100" kern="150" spc="-50" dirty="0">
                <a:solidFill>
                  <a:srgbClr val="242424"/>
                </a:solidFill>
                <a:effectLst/>
                <a:latin typeface="Arial" panose="020B0604020202020204" pitchFamily="34" charset="0"/>
                <a:ea typeface="NSimSun" panose="02010609030101010101" pitchFamily="49" charset="-122"/>
                <a:cs typeface="Arial" panose="020B0604020202020204" pitchFamily="34" charset="0"/>
              </a:rPr>
              <a:t> </a:t>
            </a:r>
            <a:r>
              <a:rPr lang="en-US" sz="1100" kern="150" dirty="0">
                <a:solidFill>
                  <a:srgbClr val="242424"/>
                </a:solidFill>
                <a:effectLst/>
                <a:latin typeface="Arial" panose="020B0604020202020204" pitchFamily="34" charset="0"/>
                <a:ea typeface="NSimSun" panose="02010609030101010101" pitchFamily="49" charset="-122"/>
                <a:cs typeface="Arial" panose="020B0604020202020204" pitchFamily="34" charset="0"/>
              </a:rPr>
              <a:t>am</a:t>
            </a:r>
            <a:r>
              <a:rPr lang="en-US" sz="1100" kern="150" spc="-40" dirty="0">
                <a:solidFill>
                  <a:srgbClr val="242424"/>
                </a:solidFill>
                <a:effectLst/>
                <a:latin typeface="Arial" panose="020B0604020202020204" pitchFamily="34" charset="0"/>
                <a:ea typeface="NSimSun" panose="02010609030101010101" pitchFamily="49" charset="-122"/>
                <a:cs typeface="Arial" panose="020B0604020202020204" pitchFamily="34" charset="0"/>
              </a:rPr>
              <a:t> </a:t>
            </a:r>
            <a:r>
              <a:rPr lang="en-US" sz="1100" kern="150" dirty="0">
                <a:solidFill>
                  <a:srgbClr val="242424"/>
                </a:solidFill>
                <a:effectLst/>
                <a:latin typeface="Arial" panose="020B0604020202020204" pitchFamily="34" charset="0"/>
                <a:ea typeface="NSimSun" panose="02010609030101010101" pitchFamily="49" charset="-122"/>
                <a:cs typeface="Arial" panose="020B0604020202020204" pitchFamily="34" charset="0"/>
              </a:rPr>
              <a:t>pleased</a:t>
            </a:r>
            <a:r>
              <a:rPr lang="en-US" sz="1100" kern="150" spc="-55" dirty="0">
                <a:solidFill>
                  <a:srgbClr val="242424"/>
                </a:solidFill>
                <a:effectLst/>
                <a:latin typeface="Arial" panose="020B0604020202020204" pitchFamily="34" charset="0"/>
                <a:ea typeface="NSimSun" panose="02010609030101010101" pitchFamily="49" charset="-122"/>
                <a:cs typeface="Arial" panose="020B0604020202020204" pitchFamily="34" charset="0"/>
              </a:rPr>
              <a:t> </a:t>
            </a:r>
            <a:r>
              <a:rPr lang="en-US" sz="1100" kern="150" dirty="0">
                <a:solidFill>
                  <a:srgbClr val="242424"/>
                </a:solidFill>
                <a:effectLst/>
                <a:latin typeface="Arial" panose="020B0604020202020204" pitchFamily="34" charset="0"/>
                <a:ea typeface="NSimSun" panose="02010609030101010101" pitchFamily="49" charset="-122"/>
                <a:cs typeface="Arial" panose="020B0604020202020204" pitchFamily="34" charset="0"/>
              </a:rPr>
              <a:t>to</a:t>
            </a:r>
            <a:r>
              <a:rPr lang="en-US" sz="1100" kern="150" spc="-50" dirty="0">
                <a:solidFill>
                  <a:srgbClr val="242424"/>
                </a:solidFill>
                <a:effectLst/>
                <a:latin typeface="Arial" panose="020B0604020202020204" pitchFamily="34" charset="0"/>
                <a:ea typeface="NSimSun" panose="02010609030101010101" pitchFamily="49" charset="-122"/>
                <a:cs typeface="Arial" panose="020B0604020202020204" pitchFamily="34" charset="0"/>
              </a:rPr>
              <a:t> </a:t>
            </a:r>
            <a:r>
              <a:rPr lang="en-US" sz="1100" kern="150" dirty="0">
                <a:solidFill>
                  <a:srgbClr val="242424"/>
                </a:solidFill>
                <a:effectLst/>
                <a:latin typeface="Arial" panose="020B0604020202020204" pitchFamily="34" charset="0"/>
                <a:ea typeface="NSimSun" panose="02010609030101010101" pitchFamily="49" charset="-122"/>
                <a:cs typeface="Arial" panose="020B0604020202020204" pitchFamily="34" charset="0"/>
              </a:rPr>
              <a:t>introduce</a:t>
            </a:r>
            <a:r>
              <a:rPr lang="en-US" sz="1100" kern="150" spc="-50" dirty="0">
                <a:solidFill>
                  <a:srgbClr val="242424"/>
                </a:solidFill>
                <a:effectLst/>
                <a:latin typeface="Arial" panose="020B0604020202020204" pitchFamily="34" charset="0"/>
                <a:ea typeface="NSimSun" panose="02010609030101010101" pitchFamily="49" charset="-122"/>
                <a:cs typeface="Arial" panose="020B0604020202020204" pitchFamily="34" charset="0"/>
              </a:rPr>
              <a:t> </a:t>
            </a:r>
            <a:r>
              <a:rPr lang="en-US" sz="1100" kern="150" dirty="0">
                <a:solidFill>
                  <a:srgbClr val="242424"/>
                </a:solidFill>
                <a:effectLst/>
                <a:latin typeface="Arial" panose="020B0604020202020204" pitchFamily="34" charset="0"/>
                <a:ea typeface="NSimSun" panose="02010609030101010101" pitchFamily="49" charset="-122"/>
                <a:cs typeface="Arial" panose="020B0604020202020204" pitchFamily="34" charset="0"/>
              </a:rPr>
              <a:t>this</a:t>
            </a:r>
            <a:r>
              <a:rPr lang="en-US" sz="1100" kern="150" spc="-45" dirty="0">
                <a:solidFill>
                  <a:srgbClr val="242424"/>
                </a:solidFill>
                <a:effectLst/>
                <a:latin typeface="Arial" panose="020B0604020202020204" pitchFamily="34" charset="0"/>
                <a:ea typeface="NSimSun" panose="02010609030101010101" pitchFamily="49" charset="-122"/>
                <a:cs typeface="Arial" panose="020B0604020202020204" pitchFamily="34" charset="0"/>
              </a:rPr>
              <a:t> six</a:t>
            </a:r>
            <a:r>
              <a:rPr lang="en-US" sz="1100" kern="150" dirty="0">
                <a:solidFill>
                  <a:srgbClr val="242424"/>
                </a:solidFill>
                <a:effectLst/>
                <a:latin typeface="Arial" panose="020B0604020202020204" pitchFamily="34" charset="0"/>
                <a:ea typeface="NSimSun" panose="02010609030101010101" pitchFamily="49" charset="-122"/>
                <a:cs typeface="Arial" panose="020B0604020202020204" pitchFamily="34" charset="0"/>
              </a:rPr>
              <a:t>th</a:t>
            </a:r>
            <a:r>
              <a:rPr lang="en-US" sz="1100" kern="150" spc="-50" dirty="0">
                <a:solidFill>
                  <a:srgbClr val="242424"/>
                </a:solidFill>
                <a:effectLst/>
                <a:latin typeface="Arial" panose="020B0604020202020204" pitchFamily="34" charset="0"/>
                <a:ea typeface="NSimSun" panose="02010609030101010101" pitchFamily="49" charset="-122"/>
                <a:cs typeface="Arial" panose="020B0604020202020204" pitchFamily="34" charset="0"/>
              </a:rPr>
              <a:t> </a:t>
            </a:r>
            <a:r>
              <a:rPr lang="en-US" sz="1100" kern="150" dirty="0">
                <a:solidFill>
                  <a:srgbClr val="242424"/>
                </a:solidFill>
                <a:effectLst/>
                <a:latin typeface="Arial" panose="020B0604020202020204" pitchFamily="34" charset="0"/>
                <a:ea typeface="NSimSun" panose="02010609030101010101" pitchFamily="49" charset="-122"/>
                <a:cs typeface="Arial" panose="020B0604020202020204" pitchFamily="34" charset="0"/>
              </a:rPr>
              <a:t>annual</a:t>
            </a:r>
            <a:r>
              <a:rPr lang="en-US" sz="1100" kern="150" spc="-55" dirty="0">
                <a:solidFill>
                  <a:srgbClr val="242424"/>
                </a:solidFill>
                <a:effectLst/>
                <a:latin typeface="Arial" panose="020B0604020202020204" pitchFamily="34" charset="0"/>
                <a:ea typeface="NSimSun" panose="02010609030101010101" pitchFamily="49" charset="-122"/>
                <a:cs typeface="Arial" panose="020B0604020202020204" pitchFamily="34" charset="0"/>
              </a:rPr>
              <a:t> </a:t>
            </a:r>
            <a:r>
              <a:rPr lang="en-US" sz="1100" kern="150" dirty="0">
                <a:solidFill>
                  <a:srgbClr val="242424"/>
                </a:solidFill>
                <a:effectLst/>
                <a:latin typeface="Arial" panose="020B0604020202020204" pitchFamily="34" charset="0"/>
                <a:ea typeface="NSimSun" panose="02010609030101010101" pitchFamily="49" charset="-122"/>
                <a:cs typeface="Arial" panose="020B0604020202020204" pitchFamily="34" charset="0"/>
              </a:rPr>
              <a:t>report</a:t>
            </a:r>
            <a:r>
              <a:rPr lang="en-US" sz="1100" kern="150" spc="-50" dirty="0">
                <a:solidFill>
                  <a:srgbClr val="242424"/>
                </a:solidFill>
                <a:effectLst/>
                <a:latin typeface="Arial" panose="020B0604020202020204" pitchFamily="34" charset="0"/>
                <a:ea typeface="NSimSun" panose="02010609030101010101" pitchFamily="49" charset="-122"/>
                <a:cs typeface="Arial" panose="020B0604020202020204" pitchFamily="34" charset="0"/>
              </a:rPr>
              <a:t> </a:t>
            </a:r>
            <a:r>
              <a:rPr lang="en-US" sz="1100" kern="150" dirty="0">
                <a:solidFill>
                  <a:srgbClr val="242424"/>
                </a:solidFill>
                <a:effectLst/>
                <a:latin typeface="Arial" panose="020B0604020202020204" pitchFamily="34" charset="0"/>
                <a:ea typeface="NSimSun" panose="02010609030101010101" pitchFamily="49" charset="-122"/>
                <a:cs typeface="Arial" panose="020B0604020202020204" pitchFamily="34" charset="0"/>
              </a:rPr>
              <a:t>of</a:t>
            </a:r>
            <a:r>
              <a:rPr lang="en-US" sz="1100" kern="150" spc="-50" dirty="0">
                <a:solidFill>
                  <a:srgbClr val="242424"/>
                </a:solidFill>
                <a:effectLst/>
                <a:latin typeface="Arial" panose="020B0604020202020204" pitchFamily="34" charset="0"/>
                <a:ea typeface="NSimSun" panose="02010609030101010101" pitchFamily="49" charset="-122"/>
                <a:cs typeface="Arial" panose="020B0604020202020204" pitchFamily="34" charset="0"/>
              </a:rPr>
              <a:t> </a:t>
            </a:r>
            <a:r>
              <a:rPr lang="en-US" sz="1100" kern="150" dirty="0">
                <a:solidFill>
                  <a:srgbClr val="242424"/>
                </a:solidFill>
                <a:effectLst/>
                <a:latin typeface="Arial" panose="020B0604020202020204" pitchFamily="34" charset="0"/>
                <a:ea typeface="NSimSun" panose="02010609030101010101" pitchFamily="49" charset="-122"/>
                <a:cs typeface="Arial" panose="020B0604020202020204" pitchFamily="34" charset="0"/>
              </a:rPr>
              <a:t>the</a:t>
            </a:r>
            <a:r>
              <a:rPr lang="en-US" sz="1100" kern="150" spc="-35" dirty="0">
                <a:solidFill>
                  <a:srgbClr val="242424"/>
                </a:solidFill>
                <a:effectLst/>
                <a:latin typeface="Arial" panose="020B0604020202020204" pitchFamily="34" charset="0"/>
                <a:ea typeface="NSimSun" panose="02010609030101010101" pitchFamily="49" charset="-122"/>
                <a:cs typeface="Arial" panose="020B0604020202020204" pitchFamily="34" charset="0"/>
              </a:rPr>
              <a:t> </a:t>
            </a:r>
            <a:r>
              <a:rPr lang="en-US" sz="1100" kern="150" dirty="0">
                <a:solidFill>
                  <a:srgbClr val="242424"/>
                </a:solidFill>
                <a:effectLst/>
                <a:latin typeface="Arial" panose="020B0604020202020204" pitchFamily="34" charset="0"/>
                <a:ea typeface="NSimSun" panose="02010609030101010101" pitchFamily="49" charset="-122"/>
                <a:cs typeface="Arial" panose="020B0604020202020204" pitchFamily="34" charset="0"/>
              </a:rPr>
              <a:t>Ray</a:t>
            </a:r>
            <a:r>
              <a:rPr lang="en-US" sz="1100" kern="150" spc="-45" dirty="0">
                <a:solidFill>
                  <a:srgbClr val="242424"/>
                </a:solidFill>
                <a:effectLst/>
                <a:latin typeface="Arial" panose="020B0604020202020204" pitchFamily="34" charset="0"/>
                <a:ea typeface="NSimSun" panose="02010609030101010101" pitchFamily="49" charset="-122"/>
                <a:cs typeface="Arial" panose="020B0604020202020204" pitchFamily="34" charset="0"/>
              </a:rPr>
              <a:t> </a:t>
            </a:r>
            <a:r>
              <a:rPr lang="en-US" sz="1100" kern="150" dirty="0">
                <a:solidFill>
                  <a:srgbClr val="242424"/>
                </a:solidFill>
                <a:effectLst/>
                <a:latin typeface="Arial" panose="020B0604020202020204" pitchFamily="34" charset="0"/>
                <a:ea typeface="NSimSun" panose="02010609030101010101" pitchFamily="49" charset="-122"/>
                <a:cs typeface="Arial" panose="020B0604020202020204" pitchFamily="34" charset="0"/>
              </a:rPr>
              <a:t>Windfarm</a:t>
            </a:r>
            <a:r>
              <a:rPr lang="en-US" sz="1100" kern="150" spc="-50" dirty="0">
                <a:solidFill>
                  <a:srgbClr val="242424"/>
                </a:solidFill>
                <a:effectLst/>
                <a:latin typeface="Arial" panose="020B0604020202020204" pitchFamily="34" charset="0"/>
                <a:ea typeface="NSimSun" panose="02010609030101010101" pitchFamily="49" charset="-122"/>
                <a:cs typeface="Arial" panose="020B0604020202020204" pitchFamily="34" charset="0"/>
              </a:rPr>
              <a:t> </a:t>
            </a:r>
            <a:r>
              <a:rPr lang="en-US" sz="1100" kern="150" dirty="0">
                <a:solidFill>
                  <a:srgbClr val="242424"/>
                </a:solidFill>
                <a:effectLst/>
                <a:latin typeface="Arial" panose="020B0604020202020204" pitchFamily="34" charset="0"/>
                <a:ea typeface="NSimSun" panose="02010609030101010101" pitchFamily="49" charset="-122"/>
                <a:cs typeface="Arial" panose="020B0604020202020204" pitchFamily="34" charset="0"/>
              </a:rPr>
              <a:t>Fund</a:t>
            </a:r>
            <a:r>
              <a:rPr lang="en-US" sz="1100" kern="150" spc="-55" dirty="0">
                <a:solidFill>
                  <a:srgbClr val="242424"/>
                </a:solidFill>
                <a:effectLst/>
                <a:latin typeface="Arial" panose="020B0604020202020204" pitchFamily="34" charset="0"/>
                <a:ea typeface="NSimSun" panose="02010609030101010101" pitchFamily="49" charset="-122"/>
                <a:cs typeface="Arial" panose="020B0604020202020204" pitchFamily="34" charset="0"/>
              </a:rPr>
              <a:t> </a:t>
            </a:r>
            <a:r>
              <a:rPr lang="en-US" sz="1100" kern="150" dirty="0">
                <a:solidFill>
                  <a:srgbClr val="242424"/>
                </a:solidFill>
                <a:effectLst/>
                <a:latin typeface="Arial" panose="020B0604020202020204" pitchFamily="34" charset="0"/>
                <a:ea typeface="NSimSun" panose="02010609030101010101" pitchFamily="49" charset="-122"/>
                <a:cs typeface="Arial" panose="020B0604020202020204" pitchFamily="34" charset="0"/>
              </a:rPr>
              <a:t>CIC</a:t>
            </a:r>
            <a:r>
              <a:rPr lang="en-US" sz="1100" kern="150" spc="-45" dirty="0">
                <a:solidFill>
                  <a:srgbClr val="242424"/>
                </a:solidFill>
                <a:effectLst/>
                <a:latin typeface="Arial" panose="020B0604020202020204" pitchFamily="34" charset="0"/>
                <a:ea typeface="NSimSun" panose="02010609030101010101" pitchFamily="49" charset="-122"/>
                <a:cs typeface="Arial" panose="020B0604020202020204" pitchFamily="34" charset="0"/>
              </a:rPr>
              <a:t> </a:t>
            </a:r>
            <a:r>
              <a:rPr lang="en-US" sz="1100" kern="150" dirty="0">
                <a:solidFill>
                  <a:srgbClr val="242424"/>
                </a:solidFill>
                <a:effectLst/>
                <a:latin typeface="Arial" panose="020B0604020202020204" pitchFamily="34" charset="0"/>
                <a:ea typeface="NSimSun" panose="02010609030101010101" pitchFamily="49" charset="-122"/>
                <a:cs typeface="Arial" panose="020B0604020202020204" pitchFamily="34" charset="0"/>
              </a:rPr>
              <a:t>including</a:t>
            </a:r>
            <a:r>
              <a:rPr lang="en-US" sz="1100" kern="150" spc="-50" dirty="0">
                <a:solidFill>
                  <a:srgbClr val="242424"/>
                </a:solidFill>
                <a:effectLst/>
                <a:latin typeface="Arial" panose="020B0604020202020204" pitchFamily="34" charset="0"/>
                <a:ea typeface="NSimSun" panose="02010609030101010101" pitchFamily="49" charset="-122"/>
                <a:cs typeface="Arial" panose="020B0604020202020204" pitchFamily="34" charset="0"/>
              </a:rPr>
              <a:t> </a:t>
            </a:r>
            <a:r>
              <a:rPr lang="en-US" sz="1100" kern="150" dirty="0">
                <a:solidFill>
                  <a:srgbClr val="242424"/>
                </a:solidFill>
                <a:effectLst/>
                <a:latin typeface="Arial" panose="020B0604020202020204" pitchFamily="34" charset="0"/>
                <a:ea typeface="NSimSun" panose="02010609030101010101" pitchFamily="49" charset="-122"/>
                <a:cs typeface="Arial" panose="020B0604020202020204" pitchFamily="34" charset="0"/>
              </a:rPr>
              <a:t>details of grants awarded.</a:t>
            </a:r>
            <a:endParaRPr lang="en-GB" sz="1100" kern="150" dirty="0">
              <a:effectLst/>
              <a:latin typeface="Liberation Serif"/>
              <a:ea typeface="NSimSun" panose="02010609030101010101" pitchFamily="49" charset="-122"/>
              <a:cs typeface="Arial" panose="020B0604020202020204" pitchFamily="34" charset="0"/>
            </a:endParaRPr>
          </a:p>
          <a:p>
            <a:pPr marL="0" indent="0">
              <a:lnSpc>
                <a:spcPct val="115000"/>
              </a:lnSpc>
              <a:spcAft>
                <a:spcPts val="700"/>
              </a:spcAft>
              <a:buNone/>
            </a:pPr>
            <a:r>
              <a:rPr lang="en-US" sz="1100" kern="150" dirty="0">
                <a:solidFill>
                  <a:srgbClr val="242424"/>
                </a:solidFill>
                <a:effectLst/>
                <a:latin typeface="Arial" panose="020B0604020202020204" pitchFamily="34" charset="0"/>
                <a:ea typeface="NSimSun" panose="02010609030101010101" pitchFamily="49" charset="-122"/>
                <a:cs typeface="Arial" panose="020B0604020202020204" pitchFamily="34" charset="0"/>
              </a:rPr>
              <a:t>Donations from the Funds now total over £1.5m over the six years. This is an amazing milestone. During the past year applications for funds have been extremely diverse. Applications to the Community Benefit Fund included safety equipment for open water swimming, school extra mural activities, playing field equipment updates, sports centre management salary support and holiday clubs for children, performing arts, village hall upgrades and business developments. The major project being supported is ensuring full fibre broadband is made available to many properties in the area of benefit. Applicants are encouraged to seek match funding.</a:t>
            </a:r>
            <a:endParaRPr lang="en-GB" sz="1100" kern="150" dirty="0">
              <a:effectLst/>
              <a:latin typeface="Liberation Serif"/>
              <a:ea typeface="NSimSun" panose="02010609030101010101" pitchFamily="49" charset="-122"/>
              <a:cs typeface="Arial" panose="020B0604020202020204" pitchFamily="34" charset="0"/>
            </a:endParaRPr>
          </a:p>
          <a:p>
            <a:pPr marL="0" marR="85725" indent="0">
              <a:lnSpc>
                <a:spcPct val="115000"/>
              </a:lnSpc>
              <a:spcAft>
                <a:spcPts val="700"/>
              </a:spcAft>
              <a:buNone/>
            </a:pPr>
            <a:r>
              <a:rPr lang="en-US" sz="1100" kern="150" dirty="0">
                <a:solidFill>
                  <a:srgbClr val="242424"/>
                </a:solidFill>
                <a:effectLst/>
                <a:latin typeface="Arial" panose="020B0604020202020204" pitchFamily="34" charset="0"/>
                <a:ea typeface="NSimSun" panose="02010609030101010101" pitchFamily="49" charset="-122"/>
                <a:cs typeface="Arial" panose="020B0604020202020204" pitchFamily="34" charset="0"/>
              </a:rPr>
              <a:t>Eleven grants were made via the Education, Apprenticeship and training bursary scheme. By supporting businesses and training we seek to promote the local economy and ensure local job opportunities.</a:t>
            </a:r>
            <a:endParaRPr lang="en-GB" sz="1100" kern="150" dirty="0">
              <a:effectLst/>
              <a:latin typeface="Liberation Serif"/>
              <a:ea typeface="NSimSun" panose="02010609030101010101" pitchFamily="49" charset="-122"/>
              <a:cs typeface="Arial" panose="020B0604020202020204" pitchFamily="34" charset="0"/>
            </a:endParaRPr>
          </a:p>
          <a:p>
            <a:pPr marL="0" marR="85725" indent="0">
              <a:lnSpc>
                <a:spcPct val="115000"/>
              </a:lnSpc>
              <a:spcAft>
                <a:spcPts val="700"/>
              </a:spcAft>
              <a:buNone/>
            </a:pPr>
            <a:r>
              <a:rPr lang="en-US" sz="1100" kern="150" dirty="0">
                <a:solidFill>
                  <a:srgbClr val="242424"/>
                </a:solidFill>
                <a:effectLst/>
                <a:latin typeface="Arial" panose="020B0604020202020204" pitchFamily="34" charset="0"/>
                <a:ea typeface="NSimSun" panose="02010609030101010101" pitchFamily="49" charset="-122"/>
                <a:cs typeface="Arial" panose="020B0604020202020204" pitchFamily="34" charset="0"/>
              </a:rPr>
              <a:t>Over twenty grants were made from the Small Donations Fund, including set up costs for a new volunteer group, defibrillator maintenance, supporting a mental health event for local farmers and activities for isolated community members.</a:t>
            </a:r>
            <a:endParaRPr lang="en-GB" sz="1100" kern="150" dirty="0">
              <a:effectLst/>
              <a:latin typeface="Liberation Serif"/>
              <a:ea typeface="NSimSun" panose="02010609030101010101" pitchFamily="49" charset="-122"/>
              <a:cs typeface="Arial" panose="020B0604020202020204" pitchFamily="34" charset="0"/>
            </a:endParaRPr>
          </a:p>
          <a:p>
            <a:pPr marL="0" marR="87630" indent="0">
              <a:lnSpc>
                <a:spcPct val="115000"/>
              </a:lnSpc>
              <a:spcAft>
                <a:spcPts val="700"/>
              </a:spcAft>
              <a:buNone/>
            </a:pPr>
            <a:r>
              <a:rPr lang="en-US" sz="1100" kern="150" dirty="0">
                <a:solidFill>
                  <a:srgbClr val="242424"/>
                </a:solidFill>
                <a:effectLst/>
                <a:latin typeface="Arial" panose="020B0604020202020204" pitchFamily="34" charset="0"/>
                <a:ea typeface="NSimSun" panose="02010609030101010101" pitchFamily="49" charset="-122"/>
                <a:cs typeface="Arial" panose="020B0604020202020204" pitchFamily="34" charset="0"/>
              </a:rPr>
              <a:t>Community engagement remains a priority with local consultation and public events.</a:t>
            </a:r>
            <a:endParaRPr lang="en-GB" sz="1100" kern="150" dirty="0">
              <a:effectLst/>
              <a:latin typeface="Liberation Serif"/>
              <a:ea typeface="NSimSun" panose="02010609030101010101" pitchFamily="49" charset="-122"/>
              <a:cs typeface="Arial" panose="020B0604020202020204" pitchFamily="34" charset="0"/>
            </a:endParaRPr>
          </a:p>
          <a:p>
            <a:pPr marL="0" marR="87630" indent="0">
              <a:lnSpc>
                <a:spcPct val="115000"/>
              </a:lnSpc>
              <a:spcAft>
                <a:spcPts val="700"/>
              </a:spcAft>
              <a:buNone/>
            </a:pPr>
            <a:r>
              <a:rPr lang="en-US" sz="1100" kern="150" dirty="0">
                <a:solidFill>
                  <a:srgbClr val="242424"/>
                </a:solidFill>
                <a:effectLst/>
                <a:latin typeface="Arial" panose="020B0604020202020204" pitchFamily="34" charset="0"/>
                <a:ea typeface="NSimSun" panose="02010609030101010101" pitchFamily="49" charset="-122"/>
                <a:cs typeface="Arial" panose="020B0604020202020204" pitchFamily="34" charset="0"/>
              </a:rPr>
              <a:t>The Board is seeking new members who will bring a deeper insight into the needs of our community and continue to ensure the diversity of members. I would like to thank all Board members for their support and substantial contributions to the running of the company and decisions made. Thanks are due to Jo Willis for her tireless and professional work as our Community Development Officer and for performing administrative duties.</a:t>
            </a:r>
            <a:endParaRPr lang="en-GB" sz="1100" kern="150" dirty="0">
              <a:effectLst/>
              <a:latin typeface="Liberation Serif"/>
              <a:ea typeface="NSimSun" panose="02010609030101010101" pitchFamily="49" charset="-122"/>
              <a:cs typeface="Arial" panose="020B0604020202020204" pitchFamily="34" charset="0"/>
            </a:endParaRPr>
          </a:p>
          <a:p>
            <a:pPr marL="0" marR="90805" indent="0">
              <a:lnSpc>
                <a:spcPct val="115000"/>
              </a:lnSpc>
              <a:spcAft>
                <a:spcPts val="700"/>
              </a:spcAft>
              <a:buNone/>
            </a:pPr>
            <a:r>
              <a:rPr lang="en-US" sz="1100" kern="150" dirty="0">
                <a:solidFill>
                  <a:srgbClr val="242424"/>
                </a:solidFill>
                <a:effectLst/>
                <a:latin typeface="Arial" panose="020B0604020202020204" pitchFamily="34" charset="0"/>
                <a:ea typeface="NSimSun" panose="02010609030101010101" pitchFamily="49" charset="-122"/>
                <a:cs typeface="Arial" panose="020B0604020202020204" pitchFamily="34" charset="0"/>
              </a:rPr>
              <a:t>I am stepping down as Chair at the end of July and am pleased to advise that the role will be in the capable hands of Sarah Crone.</a:t>
            </a:r>
            <a:endParaRPr lang="en-GB" sz="1100" kern="150" dirty="0">
              <a:effectLst/>
              <a:latin typeface="Liberation Serif"/>
              <a:ea typeface="NSimSun" panose="02010609030101010101" pitchFamily="49" charset="-122"/>
              <a:cs typeface="Arial" panose="020B0604020202020204" pitchFamily="34" charset="0"/>
            </a:endParaRPr>
          </a:p>
          <a:p>
            <a:pPr marL="0" indent="0">
              <a:lnSpc>
                <a:spcPct val="115000"/>
              </a:lnSpc>
              <a:spcAft>
                <a:spcPts val="700"/>
              </a:spcAft>
              <a:buNone/>
            </a:pPr>
            <a:r>
              <a:rPr lang="en-US" sz="1100" kern="150" dirty="0">
                <a:solidFill>
                  <a:srgbClr val="242424"/>
                </a:solidFill>
                <a:effectLst/>
                <a:latin typeface="Arial" panose="020B0604020202020204" pitchFamily="34" charset="0"/>
                <a:ea typeface="NSimSun" panose="02010609030101010101" pitchFamily="49" charset="-122"/>
                <a:cs typeface="Arial" panose="020B0604020202020204" pitchFamily="34" charset="0"/>
              </a:rPr>
              <a:t>D.R.B.</a:t>
            </a:r>
            <a:r>
              <a:rPr lang="en-US" sz="1100" kern="150" spc="-30" dirty="0">
                <a:solidFill>
                  <a:srgbClr val="242424"/>
                </a:solidFill>
                <a:effectLst/>
                <a:latin typeface="Arial" panose="020B0604020202020204" pitchFamily="34" charset="0"/>
                <a:ea typeface="NSimSun" panose="02010609030101010101" pitchFamily="49" charset="-122"/>
                <a:cs typeface="Arial" panose="020B0604020202020204" pitchFamily="34" charset="0"/>
              </a:rPr>
              <a:t> </a:t>
            </a:r>
            <a:r>
              <a:rPr lang="en-US" sz="1100" kern="150" spc="-20" dirty="0">
                <a:solidFill>
                  <a:srgbClr val="242424"/>
                </a:solidFill>
                <a:effectLst/>
                <a:latin typeface="Arial" panose="020B0604020202020204" pitchFamily="34" charset="0"/>
                <a:ea typeface="NSimSun" panose="02010609030101010101" pitchFamily="49" charset="-122"/>
                <a:cs typeface="Arial" panose="020B0604020202020204" pitchFamily="34" charset="0"/>
              </a:rPr>
              <a:t>BURN</a:t>
            </a:r>
            <a:endParaRPr lang="en-GB" sz="1100" kern="150" dirty="0">
              <a:effectLst/>
              <a:latin typeface="Liberation Serif"/>
              <a:ea typeface="NSimSun" panose="02010609030101010101" pitchFamily="49" charset="-122"/>
              <a:cs typeface="Arial" panose="020B0604020202020204" pitchFamily="34" charset="0"/>
            </a:endParaRPr>
          </a:p>
          <a:p>
            <a:pPr marL="0" indent="0">
              <a:buNone/>
            </a:pPr>
            <a:r>
              <a:rPr lang="en-GB" sz="1100" kern="150" dirty="0">
                <a:effectLst/>
                <a:latin typeface="Liberation Serif"/>
                <a:ea typeface="NSimSun" panose="02010609030101010101" pitchFamily="49" charset="-122"/>
                <a:cs typeface="Arial" panose="020B0604020202020204" pitchFamily="34" charset="0"/>
              </a:rPr>
              <a:t> </a:t>
            </a:r>
          </a:p>
        </p:txBody>
      </p:sp>
      <p:pic>
        <p:nvPicPr>
          <p:cNvPr id="4" name="Picture 3">
            <a:extLst>
              <a:ext uri="{FF2B5EF4-FFF2-40B4-BE49-F238E27FC236}">
                <a16:creationId xmlns:a16="http://schemas.microsoft.com/office/drawing/2014/main" id="{9DD69276-1538-1C6E-EEF4-FCB5E35E12E3}"/>
              </a:ext>
            </a:extLst>
          </p:cNvPr>
          <p:cNvPicPr>
            <a:picLocks noChangeAspect="1"/>
          </p:cNvPicPr>
          <p:nvPr/>
        </p:nvPicPr>
        <p:blipFill rotWithShape="1">
          <a:blip r:embed="rId2">
            <a:extLst>
              <a:ext uri="{28A0092B-C50C-407E-A947-70E740481C1C}">
                <a14:useLocalDpi xmlns:a14="http://schemas.microsoft.com/office/drawing/2010/main" val="0"/>
              </a:ext>
            </a:extLst>
          </a:blip>
          <a:srcRect l="26457" t="30282" r="41381" b="51950"/>
          <a:stretch/>
        </p:blipFill>
        <p:spPr bwMode="auto">
          <a:xfrm>
            <a:off x="8380049" y="256915"/>
            <a:ext cx="3811951" cy="1118117"/>
          </a:xfrm>
          <a:prstGeom prst="rect">
            <a:avLst/>
          </a:prstGeom>
          <a:ln>
            <a:noFill/>
          </a:ln>
          <a:extLst>
            <a:ext uri="{53640926-AAD7-44D8-BBD7-CCE9431645EC}">
              <a14:shadowObscured xmlns:a14="http://schemas.microsoft.com/office/drawing/2010/main"/>
            </a:ext>
          </a:extLst>
        </p:spPr>
      </p:pic>
      <p:pic>
        <p:nvPicPr>
          <p:cNvPr id="5" name="Picture 4">
            <a:extLst>
              <a:ext uri="{FF2B5EF4-FFF2-40B4-BE49-F238E27FC236}">
                <a16:creationId xmlns:a16="http://schemas.microsoft.com/office/drawing/2014/main" id="{E2DC6C57-EC35-6A49-6139-F4D71012CC98}"/>
              </a:ext>
            </a:extLst>
          </p:cNvPr>
          <p:cNvPicPr>
            <a:picLocks noChangeAspect="1"/>
          </p:cNvPicPr>
          <p:nvPr/>
        </p:nvPicPr>
        <p:blipFill rotWithShape="1">
          <a:blip r:embed="rId3">
            <a:extLst>
              <a:ext uri="{28A0092B-C50C-407E-A947-70E740481C1C}">
                <a14:useLocalDpi xmlns:a14="http://schemas.microsoft.com/office/drawing/2010/main" val="0"/>
              </a:ext>
            </a:extLst>
          </a:blip>
          <a:srcRect l="25593" t="47549" r="56127" b="33681"/>
          <a:stretch/>
        </p:blipFill>
        <p:spPr bwMode="auto">
          <a:xfrm>
            <a:off x="10497527" y="5928891"/>
            <a:ext cx="1694473" cy="929109"/>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481353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3568F5-FB9A-5153-8FBF-342A385186C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1A02047-61B0-99ED-733F-B743CEA3C31D}"/>
              </a:ext>
            </a:extLst>
          </p:cNvPr>
          <p:cNvSpPr>
            <a:spLocks noGrp="1"/>
          </p:cNvSpPr>
          <p:nvPr>
            <p:ph type="title"/>
          </p:nvPr>
        </p:nvSpPr>
        <p:spPr>
          <a:xfrm>
            <a:off x="769938" y="396353"/>
            <a:ext cx="10515600" cy="1325563"/>
          </a:xfrm>
        </p:spPr>
        <p:txBody>
          <a:bodyPr/>
          <a:lstStyle/>
          <a:p>
            <a:r>
              <a:rPr lang="en-GB" dirty="0">
                <a:solidFill>
                  <a:srgbClr val="4DA4AD"/>
                </a:solidFill>
              </a:rPr>
              <a:t>Fund Achievements</a:t>
            </a:r>
          </a:p>
        </p:txBody>
      </p:sp>
      <p:pic>
        <p:nvPicPr>
          <p:cNvPr id="4" name="Picture 3">
            <a:extLst>
              <a:ext uri="{FF2B5EF4-FFF2-40B4-BE49-F238E27FC236}">
                <a16:creationId xmlns:a16="http://schemas.microsoft.com/office/drawing/2014/main" id="{5131C08A-5FD5-493A-31D1-FB9135082ED2}"/>
              </a:ext>
            </a:extLst>
          </p:cNvPr>
          <p:cNvPicPr>
            <a:picLocks noChangeAspect="1"/>
          </p:cNvPicPr>
          <p:nvPr/>
        </p:nvPicPr>
        <p:blipFill rotWithShape="1">
          <a:blip r:embed="rId3">
            <a:extLst>
              <a:ext uri="{28A0092B-C50C-407E-A947-70E740481C1C}">
                <a14:useLocalDpi xmlns:a14="http://schemas.microsoft.com/office/drawing/2010/main" val="0"/>
              </a:ext>
            </a:extLst>
          </a:blip>
          <a:srcRect l="26457" t="30282" r="41381" b="51950"/>
          <a:stretch/>
        </p:blipFill>
        <p:spPr bwMode="auto">
          <a:xfrm>
            <a:off x="8380049" y="247599"/>
            <a:ext cx="3811951" cy="1118117"/>
          </a:xfrm>
          <a:prstGeom prst="rect">
            <a:avLst/>
          </a:prstGeom>
          <a:ln>
            <a:noFill/>
          </a:ln>
          <a:extLst>
            <a:ext uri="{53640926-AAD7-44D8-BBD7-CCE9431645EC}">
              <a14:shadowObscured xmlns:a14="http://schemas.microsoft.com/office/drawing/2010/main"/>
            </a:ext>
          </a:extLst>
        </p:spPr>
      </p:pic>
      <p:pic>
        <p:nvPicPr>
          <p:cNvPr id="5" name="Picture 4">
            <a:extLst>
              <a:ext uri="{FF2B5EF4-FFF2-40B4-BE49-F238E27FC236}">
                <a16:creationId xmlns:a16="http://schemas.microsoft.com/office/drawing/2014/main" id="{EDB70234-24E9-D972-F0A1-183600A0F564}"/>
              </a:ext>
            </a:extLst>
          </p:cNvPr>
          <p:cNvPicPr>
            <a:picLocks noChangeAspect="1"/>
          </p:cNvPicPr>
          <p:nvPr/>
        </p:nvPicPr>
        <p:blipFill rotWithShape="1">
          <a:blip r:embed="rId4">
            <a:extLst>
              <a:ext uri="{28A0092B-C50C-407E-A947-70E740481C1C}">
                <a14:useLocalDpi xmlns:a14="http://schemas.microsoft.com/office/drawing/2010/main" val="0"/>
              </a:ext>
            </a:extLst>
          </a:blip>
          <a:srcRect l="25593" t="47549" r="56127" b="33681"/>
          <a:stretch/>
        </p:blipFill>
        <p:spPr bwMode="auto">
          <a:xfrm>
            <a:off x="10497527" y="5928891"/>
            <a:ext cx="1694473" cy="929109"/>
          </a:xfrm>
          <a:prstGeom prst="rect">
            <a:avLst/>
          </a:prstGeom>
          <a:ln>
            <a:noFill/>
          </a:ln>
          <a:extLst>
            <a:ext uri="{53640926-AAD7-44D8-BBD7-CCE9431645EC}">
              <a14:shadowObscured xmlns:a14="http://schemas.microsoft.com/office/drawing/2010/main"/>
            </a:ext>
          </a:extLst>
        </p:spPr>
      </p:pic>
      <p:sp>
        <p:nvSpPr>
          <p:cNvPr id="3" name="TextBox 2">
            <a:extLst>
              <a:ext uri="{FF2B5EF4-FFF2-40B4-BE49-F238E27FC236}">
                <a16:creationId xmlns:a16="http://schemas.microsoft.com/office/drawing/2014/main" id="{2CEC4792-FADB-2AA7-1306-E1E8C884CDFD}"/>
              </a:ext>
            </a:extLst>
          </p:cNvPr>
          <p:cNvSpPr txBox="1"/>
          <p:nvPr/>
        </p:nvSpPr>
        <p:spPr>
          <a:xfrm>
            <a:off x="769938" y="1402396"/>
            <a:ext cx="10877550" cy="4936480"/>
          </a:xfrm>
          <a:prstGeom prst="rect">
            <a:avLst/>
          </a:prstGeom>
          <a:noFill/>
        </p:spPr>
        <p:txBody>
          <a:bodyPr wrap="square" rtlCol="0">
            <a:spAutoFit/>
          </a:bodyPr>
          <a:lstStyle/>
          <a:p>
            <a:pPr>
              <a:lnSpc>
                <a:spcPct val="107000"/>
              </a:lnSpc>
              <a:spcAft>
                <a:spcPts val="600"/>
              </a:spcAft>
            </a:pPr>
            <a:r>
              <a:rPr lang="en-GB" sz="1200" kern="100" dirty="0">
                <a:effectLst/>
                <a:latin typeface="Arial" panose="020B0604020202020204" pitchFamily="34" charset="0"/>
                <a:ea typeface="NSimSun" panose="02010609030101010101" pitchFamily="49" charset="-122"/>
                <a:cs typeface="Times New Roman" panose="02020603050405020304" pitchFamily="18" charset="0"/>
              </a:rPr>
              <a:t>The £100,000 formerly transferred to the Community Foundation Tyne &amp; Wear to administer the Small Grants Programme remained in house and was incorporated in the Community Benefit Fund, Directors have ensured the money was ringfenced for charitable and community organisations as was the case with the Small Grants Programme.</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600"/>
              </a:spcAft>
            </a:pPr>
            <a:r>
              <a:rPr lang="en-GB" sz="1200" kern="100" dirty="0">
                <a:effectLst/>
                <a:latin typeface="Arial" panose="020B0604020202020204" pitchFamily="34" charset="0"/>
                <a:ea typeface="NSimSun" panose="02010609030101010101" pitchFamily="49" charset="-122"/>
                <a:cs typeface="Times New Roman" panose="02020603050405020304" pitchFamily="18" charset="0"/>
              </a:rPr>
              <a:t>The Ray Wind Funds have continued to support Primary and First Schools within the area of benefit. It was noted many families continued to experience financial pressures due to the cost-of-living crisis. It was agreed to renew the support for preschools, nurseries and wraparound childcare facilities, and the former amount of £30,000 awarded in previous years was increased to approximately £50,000, split between the three school terms. Bellingham Middle School was included in this increased funding for the final term and will continue to be awarded termly funding. Schools have used the grant funding to subsidise the increased transport costs for swimming lessons and school trips. Some have carefully assisted disadvantaged families covering the cost of school meals, breakfast and/ or after school childcare costs. Otterburn and Wark Primary Schools were also awarded funding to enable the Key Stage 2 children to take part in the residential trips for outdoor activities building resilience and confidence and learning new skills.</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600"/>
              </a:spcAft>
            </a:pPr>
            <a:r>
              <a:rPr lang="en-GB" sz="1200" kern="100" dirty="0">
                <a:effectLst/>
                <a:latin typeface="Arial" panose="020B0604020202020204" pitchFamily="34" charset="0"/>
                <a:ea typeface="NSimSun" panose="02010609030101010101" pitchFamily="49" charset="-122"/>
                <a:cs typeface="Times New Roman" panose="02020603050405020304" pitchFamily="18" charset="0"/>
              </a:rPr>
              <a:t>Surveys of the local community have consistently identified provision of Broadband as a top priority for our Fund.  A grant to Broadband for the Rural North (B4RN), a Community Benefit Society, was the largest awarded to date at £100,000. This is in support of many years of tireless work by volunteers for Broadband for North Tyne and Redesdale (B4NTR).  Directors were fully aware many in our catchment community have felt left behind in the IT infrastructure department.</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p>
            <a:r>
              <a:rPr lang="en-GB" sz="1200" dirty="0">
                <a:effectLst/>
                <a:latin typeface="Arial" panose="020B0604020202020204" pitchFamily="34" charset="0"/>
                <a:ea typeface="NSimSun" panose="02010609030101010101" pitchFamily="49" charset="-122"/>
              </a:rPr>
              <a:t>The first stage of the build, the Barrasford project, was to bring full fibre Gigabit broadband to every property in the parishes of Chollerton and Birtley. B4RN were initially successful in securing government funding through Project Gigabit with the remainder coming from individual community investment and substantial support from our Community Benefit Fund. Community buildings and schools are connected free of charge and households are offered competitively priced packages for both broadband and phone connection. The project build and home connections were commenced in autumn 2023 to much celebration among the local community. Directors are proud of the part the Ray Wind Funds have played in ensuring the delivery of broadband to potentially up to 600 properties which will greatly improve the quality of life for people in Chollerton and Birtley. We all know post pandemic how access to broadband and streaming services became an essential part of everyday life whether home learning, working from home, running a business, doctors appointments, keeping in touch with family and friends via Zoom, Teams or Facetime and streaming boxsets and films. The government funding accessed for this project totalled £812,000.</a:t>
            </a:r>
            <a:endParaRPr lang="en-GB" sz="1200" dirty="0"/>
          </a:p>
        </p:txBody>
      </p:sp>
    </p:spTree>
    <p:extLst>
      <p:ext uri="{BB962C8B-B14F-4D97-AF65-F5344CB8AC3E}">
        <p14:creationId xmlns:p14="http://schemas.microsoft.com/office/powerpoint/2010/main" val="38608955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3E91A9-41F8-0D7B-C8BA-295AFB5359E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4862163-360D-E5B8-4B4C-792FFDC26624}"/>
              </a:ext>
            </a:extLst>
          </p:cNvPr>
          <p:cNvSpPr>
            <a:spLocks noGrp="1"/>
          </p:cNvSpPr>
          <p:nvPr>
            <p:ph type="title"/>
          </p:nvPr>
        </p:nvSpPr>
        <p:spPr>
          <a:xfrm>
            <a:off x="769938" y="396353"/>
            <a:ext cx="10515600" cy="1325563"/>
          </a:xfrm>
        </p:spPr>
        <p:txBody>
          <a:bodyPr/>
          <a:lstStyle/>
          <a:p>
            <a:r>
              <a:rPr lang="en-GB" dirty="0">
                <a:solidFill>
                  <a:srgbClr val="4DA4AD"/>
                </a:solidFill>
              </a:rPr>
              <a:t>Fund Achievements</a:t>
            </a:r>
          </a:p>
        </p:txBody>
      </p:sp>
      <p:pic>
        <p:nvPicPr>
          <p:cNvPr id="4" name="Picture 3">
            <a:extLst>
              <a:ext uri="{FF2B5EF4-FFF2-40B4-BE49-F238E27FC236}">
                <a16:creationId xmlns:a16="http://schemas.microsoft.com/office/drawing/2014/main" id="{9DFCA48E-DEA3-C578-9D0A-225710CF6801}"/>
              </a:ext>
            </a:extLst>
          </p:cNvPr>
          <p:cNvPicPr>
            <a:picLocks noChangeAspect="1"/>
          </p:cNvPicPr>
          <p:nvPr/>
        </p:nvPicPr>
        <p:blipFill rotWithShape="1">
          <a:blip r:embed="rId3">
            <a:extLst>
              <a:ext uri="{28A0092B-C50C-407E-A947-70E740481C1C}">
                <a14:useLocalDpi xmlns:a14="http://schemas.microsoft.com/office/drawing/2010/main" val="0"/>
              </a:ext>
            </a:extLst>
          </a:blip>
          <a:srcRect l="26457" t="30282" r="41381" b="51950"/>
          <a:stretch/>
        </p:blipFill>
        <p:spPr bwMode="auto">
          <a:xfrm>
            <a:off x="8380049" y="247599"/>
            <a:ext cx="3811951" cy="1118117"/>
          </a:xfrm>
          <a:prstGeom prst="rect">
            <a:avLst/>
          </a:prstGeom>
          <a:ln>
            <a:noFill/>
          </a:ln>
          <a:extLst>
            <a:ext uri="{53640926-AAD7-44D8-BBD7-CCE9431645EC}">
              <a14:shadowObscured xmlns:a14="http://schemas.microsoft.com/office/drawing/2010/main"/>
            </a:ext>
          </a:extLst>
        </p:spPr>
      </p:pic>
      <p:pic>
        <p:nvPicPr>
          <p:cNvPr id="5" name="Picture 4">
            <a:extLst>
              <a:ext uri="{FF2B5EF4-FFF2-40B4-BE49-F238E27FC236}">
                <a16:creationId xmlns:a16="http://schemas.microsoft.com/office/drawing/2014/main" id="{962050B9-2A63-848F-EB33-2977B86137B5}"/>
              </a:ext>
            </a:extLst>
          </p:cNvPr>
          <p:cNvPicPr>
            <a:picLocks noChangeAspect="1"/>
          </p:cNvPicPr>
          <p:nvPr/>
        </p:nvPicPr>
        <p:blipFill rotWithShape="1">
          <a:blip r:embed="rId4">
            <a:extLst>
              <a:ext uri="{28A0092B-C50C-407E-A947-70E740481C1C}">
                <a14:useLocalDpi xmlns:a14="http://schemas.microsoft.com/office/drawing/2010/main" val="0"/>
              </a:ext>
            </a:extLst>
          </a:blip>
          <a:srcRect l="25593" t="47549" r="56127" b="33681"/>
          <a:stretch/>
        </p:blipFill>
        <p:spPr bwMode="auto">
          <a:xfrm>
            <a:off x="10497527" y="5928891"/>
            <a:ext cx="1694473" cy="929109"/>
          </a:xfrm>
          <a:prstGeom prst="rect">
            <a:avLst/>
          </a:prstGeom>
          <a:ln>
            <a:noFill/>
          </a:ln>
          <a:extLst>
            <a:ext uri="{53640926-AAD7-44D8-BBD7-CCE9431645EC}">
              <a14:shadowObscured xmlns:a14="http://schemas.microsoft.com/office/drawing/2010/main"/>
            </a:ext>
          </a:extLst>
        </p:spPr>
      </p:pic>
      <p:sp>
        <p:nvSpPr>
          <p:cNvPr id="3" name="TextBox 2">
            <a:extLst>
              <a:ext uri="{FF2B5EF4-FFF2-40B4-BE49-F238E27FC236}">
                <a16:creationId xmlns:a16="http://schemas.microsoft.com/office/drawing/2014/main" id="{ACA16990-502D-7346-ED90-2E1AFFA80954}"/>
              </a:ext>
            </a:extLst>
          </p:cNvPr>
          <p:cNvSpPr txBox="1"/>
          <p:nvPr/>
        </p:nvSpPr>
        <p:spPr>
          <a:xfrm>
            <a:off x="769938" y="1402396"/>
            <a:ext cx="10877550" cy="3992503"/>
          </a:xfrm>
          <a:prstGeom prst="rect">
            <a:avLst/>
          </a:prstGeom>
          <a:noFill/>
        </p:spPr>
        <p:txBody>
          <a:bodyPr wrap="square" rtlCol="0">
            <a:spAutoFit/>
          </a:bodyPr>
          <a:lstStyle/>
          <a:p>
            <a:pPr>
              <a:lnSpc>
                <a:spcPct val="107000"/>
              </a:lnSpc>
              <a:spcAft>
                <a:spcPts val="600"/>
              </a:spcAft>
            </a:pPr>
            <a:r>
              <a:rPr lang="en-GB" sz="1200" kern="100" dirty="0">
                <a:effectLst/>
                <a:latin typeface="Arial" panose="020B0604020202020204" pitchFamily="34" charset="0"/>
                <a:ea typeface="NSimSun" panose="02010609030101010101" pitchFamily="49" charset="-122"/>
                <a:cs typeface="Times New Roman" panose="02020603050405020304" pitchFamily="18" charset="0"/>
              </a:rPr>
              <a:t>The local economy has also been supported with six businesses within the area of benefit receiving nearly £50,000. This has included investment in capital items to ensure that the services provided offer the best value for those living within the area of benefit with the hope in some cases of increasing employment (S Cuthbert Cabinet Making &amp; Joinery, Neil Jones Property Development Ltd, First and Last Brewery and Kevin Piggford Driving School). Sarah Morpeth requested funding to replace her workshop floor and employ a part time employee to assist with the administrative side to her craft business. She was eager to commence her craft workshops in Elsdon, and the grant has enabled her to hire a local tradesperson to undertake the work and workshops will start shortly attracting participants from across the county and from over the border in Scotland, with benefit for local accommodation and hospitality businesses. H2o Trails required replacement equipment in order ensure their open water swimming venue maintained their health and safety requirements allowing local schools and youth groups to learn about the safe way to enjoy open water swimming along with members of H2o Trails.</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600"/>
              </a:spcAft>
            </a:pPr>
            <a:r>
              <a:rPr lang="en-GB" sz="1200" kern="100" dirty="0">
                <a:effectLst/>
                <a:latin typeface="Arial" panose="020B0604020202020204" pitchFamily="34" charset="0"/>
                <a:ea typeface="NSimSun" panose="02010609030101010101" pitchFamily="49" charset="-122"/>
                <a:cs typeface="Times New Roman" panose="02020603050405020304" pitchFamily="18" charset="0"/>
              </a:rPr>
              <a:t>Community facilities such as playing fields and four village halls have received funding this year. In some cases, this has completed refurbishment projects ensuring buildings are heated in an efficient, sustainable manner and that those hiring facilities will benefit from a warmer more pleasant space. Many of these village hall facilities are now classified as ‘Warm Hubs’ and will act as a meeting place in times of emergency due to storms and power cuts. We have funded replacement play equipment in three villages, matching support from other funders or parish council funds.</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600"/>
              </a:spcAft>
            </a:pPr>
            <a:r>
              <a:rPr lang="en-GB" sz="1200" kern="100" dirty="0">
                <a:effectLst/>
                <a:latin typeface="Arial" panose="020B0604020202020204" pitchFamily="34" charset="0"/>
                <a:ea typeface="NSimSun" panose="02010609030101010101" pitchFamily="49" charset="-122"/>
                <a:cs typeface="Times New Roman" panose="02020603050405020304" pitchFamily="18" charset="0"/>
              </a:rPr>
              <a:t>Grants to local voluntary organisations included the Phoenix 60+ Social Club, who run monthly bus trips to places across the North of England and Scotland. This supplemented the Group’s own fundraising events enabling a top up for the rising cost of transport to ensure their calendar of events could continue. A grant was given to the North Tyne and Redesdale Community Partnership who run a Soup &amp; Sandwich Social every Monday attracting people from Bellingham and outside the village and allowing a regular meeting place for those experiencing isolation and loneliness. Bellingham also received funding for the Chatty Café, open on a Tuesday at Fountains Cottage Café, where tables are branded with the national Chatty Café logo for people to catch up and socialise. The organisers have successfully arranged for guests to help those experiencing bereavement with issues about dementia and the café staff have undergone dementia friendly training.</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17230610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B38503-570D-2AF4-32CD-D702330AE96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3160865-9437-449B-0AFE-E52D906295BF}"/>
              </a:ext>
            </a:extLst>
          </p:cNvPr>
          <p:cNvSpPr>
            <a:spLocks noGrp="1"/>
          </p:cNvSpPr>
          <p:nvPr>
            <p:ph type="title"/>
          </p:nvPr>
        </p:nvSpPr>
        <p:spPr>
          <a:xfrm>
            <a:off x="769938" y="396353"/>
            <a:ext cx="10515600" cy="1325563"/>
          </a:xfrm>
        </p:spPr>
        <p:txBody>
          <a:bodyPr/>
          <a:lstStyle/>
          <a:p>
            <a:r>
              <a:rPr lang="en-GB" dirty="0">
                <a:solidFill>
                  <a:srgbClr val="4DA4AD"/>
                </a:solidFill>
              </a:rPr>
              <a:t>Fund Achievements</a:t>
            </a:r>
          </a:p>
        </p:txBody>
      </p:sp>
      <p:pic>
        <p:nvPicPr>
          <p:cNvPr id="4" name="Picture 3">
            <a:extLst>
              <a:ext uri="{FF2B5EF4-FFF2-40B4-BE49-F238E27FC236}">
                <a16:creationId xmlns:a16="http://schemas.microsoft.com/office/drawing/2014/main" id="{DD472512-71F9-8484-407C-FD606250392D}"/>
              </a:ext>
            </a:extLst>
          </p:cNvPr>
          <p:cNvPicPr>
            <a:picLocks noChangeAspect="1"/>
          </p:cNvPicPr>
          <p:nvPr/>
        </p:nvPicPr>
        <p:blipFill rotWithShape="1">
          <a:blip r:embed="rId3">
            <a:extLst>
              <a:ext uri="{28A0092B-C50C-407E-A947-70E740481C1C}">
                <a14:useLocalDpi xmlns:a14="http://schemas.microsoft.com/office/drawing/2010/main" val="0"/>
              </a:ext>
            </a:extLst>
          </a:blip>
          <a:srcRect l="26457" t="30282" r="41381" b="51950"/>
          <a:stretch/>
        </p:blipFill>
        <p:spPr bwMode="auto">
          <a:xfrm>
            <a:off x="8380049" y="247599"/>
            <a:ext cx="3811951" cy="1118117"/>
          </a:xfrm>
          <a:prstGeom prst="rect">
            <a:avLst/>
          </a:prstGeom>
          <a:ln>
            <a:noFill/>
          </a:ln>
          <a:extLst>
            <a:ext uri="{53640926-AAD7-44D8-BBD7-CCE9431645EC}">
              <a14:shadowObscured xmlns:a14="http://schemas.microsoft.com/office/drawing/2010/main"/>
            </a:ext>
          </a:extLst>
        </p:spPr>
      </p:pic>
      <p:pic>
        <p:nvPicPr>
          <p:cNvPr id="5" name="Picture 4">
            <a:extLst>
              <a:ext uri="{FF2B5EF4-FFF2-40B4-BE49-F238E27FC236}">
                <a16:creationId xmlns:a16="http://schemas.microsoft.com/office/drawing/2014/main" id="{ECC2E513-1FA3-91C0-CD36-715C87643953}"/>
              </a:ext>
            </a:extLst>
          </p:cNvPr>
          <p:cNvPicPr>
            <a:picLocks noChangeAspect="1"/>
          </p:cNvPicPr>
          <p:nvPr/>
        </p:nvPicPr>
        <p:blipFill rotWithShape="1">
          <a:blip r:embed="rId4">
            <a:extLst>
              <a:ext uri="{28A0092B-C50C-407E-A947-70E740481C1C}">
                <a14:useLocalDpi xmlns:a14="http://schemas.microsoft.com/office/drawing/2010/main" val="0"/>
              </a:ext>
            </a:extLst>
          </a:blip>
          <a:srcRect l="25593" t="47549" r="56127" b="33681"/>
          <a:stretch/>
        </p:blipFill>
        <p:spPr bwMode="auto">
          <a:xfrm>
            <a:off x="10497527" y="5928891"/>
            <a:ext cx="1694473" cy="929109"/>
          </a:xfrm>
          <a:prstGeom prst="rect">
            <a:avLst/>
          </a:prstGeom>
          <a:ln>
            <a:noFill/>
          </a:ln>
          <a:extLst>
            <a:ext uri="{53640926-AAD7-44D8-BBD7-CCE9431645EC}">
              <a14:shadowObscured xmlns:a14="http://schemas.microsoft.com/office/drawing/2010/main"/>
            </a:ext>
          </a:extLst>
        </p:spPr>
      </p:pic>
      <p:sp>
        <p:nvSpPr>
          <p:cNvPr id="3" name="TextBox 2">
            <a:extLst>
              <a:ext uri="{FF2B5EF4-FFF2-40B4-BE49-F238E27FC236}">
                <a16:creationId xmlns:a16="http://schemas.microsoft.com/office/drawing/2014/main" id="{5CAFC189-ADFB-7B5A-06EE-E1DDDDE8AE0F}"/>
              </a:ext>
            </a:extLst>
          </p:cNvPr>
          <p:cNvSpPr txBox="1"/>
          <p:nvPr/>
        </p:nvSpPr>
        <p:spPr>
          <a:xfrm>
            <a:off x="769938" y="1402396"/>
            <a:ext cx="10877550" cy="2411558"/>
          </a:xfrm>
          <a:prstGeom prst="rect">
            <a:avLst/>
          </a:prstGeom>
          <a:noFill/>
        </p:spPr>
        <p:txBody>
          <a:bodyPr wrap="square" rtlCol="0">
            <a:spAutoFit/>
          </a:bodyPr>
          <a:lstStyle/>
          <a:p>
            <a:pPr>
              <a:lnSpc>
                <a:spcPct val="107000"/>
              </a:lnSpc>
              <a:spcAft>
                <a:spcPts val="600"/>
              </a:spcAft>
            </a:pPr>
            <a:r>
              <a:rPr lang="en-GB" sz="1200" kern="100" dirty="0">
                <a:solidFill>
                  <a:srgbClr val="000000"/>
                </a:solidFill>
                <a:effectLst/>
                <a:latin typeface="Arial" panose="020B0604020202020204" pitchFamily="34" charset="0"/>
                <a:ea typeface="NSimSun" panose="02010609030101010101" pitchFamily="49" charset="-122"/>
                <a:cs typeface="Times New Roman" panose="02020603050405020304" pitchFamily="18" charset="0"/>
              </a:rPr>
              <a:t>The Education Apprenticeship and Training Bursary received more applicants this year, with eleven grants awarded, ten of those were to individuals and one to North Tyne Youth who wished a new member of staff to receive training. We would like to remind everyone, that anyone over the age of 16 can apply to continue their further education, undertake training or an apprenticeship. It is also open to older individuals wishing to make a career change or gain extra qualifications to improve their employability. Small and medium businesses are also entitled to apply if they have staff who require training or are wishing to take on an apprentice.</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600"/>
              </a:spcAft>
            </a:pPr>
            <a:r>
              <a:rPr lang="en-GB" sz="1200" kern="100" dirty="0">
                <a:solidFill>
                  <a:srgbClr val="000000"/>
                </a:solidFill>
                <a:effectLst/>
                <a:latin typeface="Arial" panose="020B0604020202020204" pitchFamily="34" charset="0"/>
                <a:ea typeface="NSimSun" panose="02010609030101010101" pitchFamily="49" charset="-122"/>
                <a:cs typeface="Times New Roman" panose="02020603050405020304" pitchFamily="18" charset="0"/>
              </a:rPr>
              <a:t>The Small Donations Fund remains popular with the shortened application process, quick decisions and transfer of grants making it easy for people requiring a small amount of funding to help with a project such as defibrillator battery replacement, equipment for Warm Hubs, sports group start-ups or trips for nursery children.</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600"/>
              </a:spcAft>
            </a:pPr>
            <a:r>
              <a:rPr lang="en-GB" sz="1200" kern="100" dirty="0">
                <a:solidFill>
                  <a:srgbClr val="000000"/>
                </a:solidFill>
                <a:effectLst/>
                <a:latin typeface="Arial" panose="020B0604020202020204" pitchFamily="34" charset="0"/>
                <a:ea typeface="NSimSun" panose="02010609030101010101" pitchFamily="49" charset="-122"/>
                <a:cs typeface="Times New Roman" panose="02020603050405020304" pitchFamily="18" charset="0"/>
              </a:rPr>
              <a:t>The match funding facilitated by successful grant applicants to the Ray Wind Funds over the year has exceeded £1,110,000, in part due to the large investment by the government in Project Gigabit for Broadband rollout, but other grant giving trusts and organisations have also played their part. This figure does not take into consideration the funds put forward by applicants from their own reserves, bank accounts or profits to progress projects. </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8271259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19711D-5282-55C1-22B4-EE64BD0737F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DF96771-612F-4FAF-A4F0-F5511FBE2E35}"/>
              </a:ext>
            </a:extLst>
          </p:cNvPr>
          <p:cNvSpPr>
            <a:spLocks noGrp="1"/>
          </p:cNvSpPr>
          <p:nvPr>
            <p:ph type="title"/>
          </p:nvPr>
        </p:nvSpPr>
        <p:spPr>
          <a:xfrm>
            <a:off x="769938" y="396353"/>
            <a:ext cx="10515600" cy="1325563"/>
          </a:xfrm>
        </p:spPr>
        <p:txBody>
          <a:bodyPr/>
          <a:lstStyle/>
          <a:p>
            <a:r>
              <a:rPr lang="en-GB" dirty="0">
                <a:solidFill>
                  <a:srgbClr val="4DA4AD"/>
                </a:solidFill>
              </a:rPr>
              <a:t>Next 12 Month Plans</a:t>
            </a:r>
          </a:p>
        </p:txBody>
      </p:sp>
      <p:pic>
        <p:nvPicPr>
          <p:cNvPr id="4" name="Picture 3">
            <a:extLst>
              <a:ext uri="{FF2B5EF4-FFF2-40B4-BE49-F238E27FC236}">
                <a16:creationId xmlns:a16="http://schemas.microsoft.com/office/drawing/2014/main" id="{8E7DE90C-9EAF-5A7C-D2D2-A04FDEA6224E}"/>
              </a:ext>
            </a:extLst>
          </p:cNvPr>
          <p:cNvPicPr>
            <a:picLocks noChangeAspect="1"/>
          </p:cNvPicPr>
          <p:nvPr/>
        </p:nvPicPr>
        <p:blipFill rotWithShape="1">
          <a:blip r:embed="rId3">
            <a:extLst>
              <a:ext uri="{28A0092B-C50C-407E-A947-70E740481C1C}">
                <a14:useLocalDpi xmlns:a14="http://schemas.microsoft.com/office/drawing/2010/main" val="0"/>
              </a:ext>
            </a:extLst>
          </a:blip>
          <a:srcRect l="26457" t="30282" r="41381" b="51950"/>
          <a:stretch/>
        </p:blipFill>
        <p:spPr bwMode="auto">
          <a:xfrm>
            <a:off x="8380049" y="247599"/>
            <a:ext cx="3811951" cy="1118117"/>
          </a:xfrm>
          <a:prstGeom prst="rect">
            <a:avLst/>
          </a:prstGeom>
          <a:ln>
            <a:noFill/>
          </a:ln>
          <a:extLst>
            <a:ext uri="{53640926-AAD7-44D8-BBD7-CCE9431645EC}">
              <a14:shadowObscured xmlns:a14="http://schemas.microsoft.com/office/drawing/2010/main"/>
            </a:ext>
          </a:extLst>
        </p:spPr>
      </p:pic>
      <p:pic>
        <p:nvPicPr>
          <p:cNvPr id="5" name="Picture 4">
            <a:extLst>
              <a:ext uri="{FF2B5EF4-FFF2-40B4-BE49-F238E27FC236}">
                <a16:creationId xmlns:a16="http://schemas.microsoft.com/office/drawing/2014/main" id="{76A3813B-7D26-41BD-ED04-76B4FF7D01C4}"/>
              </a:ext>
            </a:extLst>
          </p:cNvPr>
          <p:cNvPicPr>
            <a:picLocks noChangeAspect="1"/>
          </p:cNvPicPr>
          <p:nvPr/>
        </p:nvPicPr>
        <p:blipFill rotWithShape="1">
          <a:blip r:embed="rId4">
            <a:extLst>
              <a:ext uri="{28A0092B-C50C-407E-A947-70E740481C1C}">
                <a14:useLocalDpi xmlns:a14="http://schemas.microsoft.com/office/drawing/2010/main" val="0"/>
              </a:ext>
            </a:extLst>
          </a:blip>
          <a:srcRect l="25593" t="47549" r="56127" b="33681"/>
          <a:stretch/>
        </p:blipFill>
        <p:spPr bwMode="auto">
          <a:xfrm>
            <a:off x="10497527" y="5928891"/>
            <a:ext cx="1694473" cy="929109"/>
          </a:xfrm>
          <a:prstGeom prst="rect">
            <a:avLst/>
          </a:prstGeom>
          <a:ln>
            <a:noFill/>
          </a:ln>
          <a:extLst>
            <a:ext uri="{53640926-AAD7-44D8-BBD7-CCE9431645EC}">
              <a14:shadowObscured xmlns:a14="http://schemas.microsoft.com/office/drawing/2010/main"/>
            </a:ext>
          </a:extLst>
        </p:spPr>
      </p:pic>
      <p:sp>
        <p:nvSpPr>
          <p:cNvPr id="3" name="TextBox 2">
            <a:extLst>
              <a:ext uri="{FF2B5EF4-FFF2-40B4-BE49-F238E27FC236}">
                <a16:creationId xmlns:a16="http://schemas.microsoft.com/office/drawing/2014/main" id="{5A992C5D-2D07-1650-C385-9F6CB0929D5D}"/>
              </a:ext>
            </a:extLst>
          </p:cNvPr>
          <p:cNvSpPr txBox="1"/>
          <p:nvPr/>
        </p:nvSpPr>
        <p:spPr>
          <a:xfrm>
            <a:off x="769938" y="1402396"/>
            <a:ext cx="10877550" cy="5246308"/>
          </a:xfrm>
          <a:prstGeom prst="rect">
            <a:avLst/>
          </a:prstGeom>
          <a:noFill/>
        </p:spPr>
        <p:txBody>
          <a:bodyPr wrap="square" rtlCol="0">
            <a:spAutoFit/>
          </a:bodyPr>
          <a:lstStyle/>
          <a:p>
            <a:pPr>
              <a:lnSpc>
                <a:spcPct val="107000"/>
              </a:lnSpc>
              <a:spcAft>
                <a:spcPts val="600"/>
              </a:spcAft>
            </a:pPr>
            <a:r>
              <a:rPr lang="en-GB" sz="1200" kern="100" dirty="0">
                <a:effectLst/>
                <a:latin typeface="Arial" panose="020B0604020202020204" pitchFamily="34" charset="0"/>
                <a:ea typeface="NSimSun" panose="02010609030101010101" pitchFamily="49" charset="-122"/>
                <a:cs typeface="Times New Roman" panose="02020603050405020304" pitchFamily="18" charset="0"/>
              </a:rPr>
              <a:t>Directors decided that it was important to for the strategic development of the B4RN broadband project that funding was granted for the second phase of the rollout across Bavington, Kirkwhelpington and Wallington and the third and final phase to Corsenside. The funding for this project has been committed for the next three grant years commencing next year, the 24-25 grant year.</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600"/>
              </a:spcAft>
            </a:pPr>
            <a:r>
              <a:rPr lang="en-GB" sz="1200" kern="100" dirty="0">
                <a:effectLst/>
                <a:latin typeface="Arial" panose="020B0604020202020204" pitchFamily="34" charset="0"/>
                <a:ea typeface="NSimSun" panose="02010609030101010101" pitchFamily="49" charset="-122"/>
                <a:cs typeface="Times New Roman" panose="02020603050405020304" pitchFamily="18" charset="0"/>
              </a:rPr>
              <a:t>North Tyne Youth also received a grant for three years towards the salary of a youth worker who will run sessions across our area of benefit. This three-year grant commenced this year, 2023-24 and will be awarded for a further two years. This multi-year grant will allow the organisation to plan knowing that some of their core costs are covered with opportunity to seek further match funding elsewhere.</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600"/>
              </a:spcAft>
            </a:pPr>
            <a:r>
              <a:rPr lang="en-GB" sz="1200" kern="100" dirty="0">
                <a:effectLst/>
                <a:latin typeface="Arial" panose="020B0604020202020204" pitchFamily="34" charset="0"/>
                <a:ea typeface="NSimSun" panose="02010609030101010101" pitchFamily="49" charset="-122"/>
                <a:cs typeface="Times New Roman" panose="02020603050405020304" pitchFamily="18" charset="0"/>
              </a:rPr>
              <a:t>Directors wish to continue their support for schools, pre-schools, nurseries and wraparound care within the area for extracurricular activities transport costs and with continued help for disadvantaged families experiencing financial pressures.</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600"/>
              </a:spcAft>
            </a:pPr>
            <a:r>
              <a:rPr lang="en-GB" sz="1200" kern="100" dirty="0">
                <a:effectLst/>
                <a:latin typeface="Arial" panose="020B0604020202020204" pitchFamily="34" charset="0"/>
                <a:ea typeface="NSimSun" panose="02010609030101010101" pitchFamily="49" charset="-122"/>
                <a:cs typeface="Times New Roman" panose="02020603050405020304" pitchFamily="18" charset="0"/>
              </a:rPr>
              <a:t>In the light of these commitments Directors have decided to amend the suggested maximum grant award within the Community Benefit Fund from £20,000 to £10,000. Projects that offer significant community benefit but require higher level of funding would still be eligible although this would be considered exceptional. Grant decisions and meetings of the Board will now be scheduled for alternate months – January, March, May, July, September and November.</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600"/>
              </a:spcAft>
            </a:pPr>
            <a:r>
              <a:rPr lang="en-GB" sz="1200" kern="100" dirty="0">
                <a:effectLst/>
                <a:latin typeface="Arial" panose="020B0604020202020204" pitchFamily="34" charset="0"/>
                <a:ea typeface="NSimSun" panose="02010609030101010101" pitchFamily="49" charset="-122"/>
                <a:cs typeface="Times New Roman" panose="02020603050405020304" pitchFamily="18" charset="0"/>
              </a:rPr>
              <a:t>Transport remains a priority identified by the community and the Adapt weekly dial-a-service from Byrness through to Morpeth which began in July 2021, with good passenger numbers and feedback, will be repeated in the 2024-25 grant year. There is an acute need for volunteer drivers and for transport for those individuals wishing to attend social groups and healthcare appointments.  We will continue to work with the collective group of organisations wishing to tackle issues surrounding community transport.</a:t>
            </a:r>
          </a:p>
          <a:p>
            <a:pPr>
              <a:lnSpc>
                <a:spcPct val="107000"/>
              </a:lnSpc>
              <a:spcAft>
                <a:spcPts val="600"/>
              </a:spcAft>
            </a:pPr>
            <a:r>
              <a:rPr lang="en-GB" sz="1200" kern="100" dirty="0">
                <a:effectLst/>
                <a:latin typeface="Arial" panose="020B0604020202020204" pitchFamily="34" charset="0"/>
                <a:ea typeface="NSimSun" panose="02010609030101010101" pitchFamily="49" charset="-122"/>
                <a:cs typeface="Times New Roman" panose="02020603050405020304" pitchFamily="18" charset="0"/>
              </a:rPr>
              <a:t>Further support will be offered alongside other funders to ensure local resilience to inclement weather in the wake of Storm Arwen.</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600"/>
              </a:spcAft>
            </a:pPr>
            <a:r>
              <a:rPr lang="en-GB" sz="1200" kern="100" dirty="0">
                <a:effectLst/>
                <a:latin typeface="Arial" panose="020B0604020202020204" pitchFamily="34" charset="0"/>
                <a:ea typeface="NSimSun" panose="02010609030101010101" pitchFamily="49" charset="-122"/>
                <a:cs typeface="Times New Roman" panose="02020603050405020304" pitchFamily="18" charset="0"/>
              </a:rPr>
              <a:t>Work with local show committees has commenced to award a Show Core Fund with distribution to Bellingham, Corsenside, Elsdon, Kirkwhelpington and Rochester. The local shows are valuable events in the community calendar, allowing people to come together both on the day and year-round for fundraising events and planning for the show days.</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600"/>
              </a:spcAft>
            </a:pPr>
            <a:r>
              <a:rPr lang="en-GB" sz="1200" kern="100" dirty="0">
                <a:effectLst/>
                <a:latin typeface="Arial" panose="020B0604020202020204" pitchFamily="34" charset="0"/>
                <a:ea typeface="NSimSun" panose="02010609030101010101" pitchFamily="49" charset="-122"/>
                <a:cs typeface="Times New Roman" panose="02020603050405020304" pitchFamily="18" charset="0"/>
              </a:rPr>
              <a:t>We aim to continue with local businesses to improve employment opportunities, with particular emphasis on the Education Apprenticeship and Training Bursary.  There will be continued cooperation with the Church and Community Partnership Tynedale to promote dementia friendly community facilities and businesses. </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600"/>
              </a:spcAft>
            </a:pP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5483375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D9E60E-50EF-E172-89C2-8B0B6133FDEA}"/>
            </a:ext>
          </a:extLst>
        </p:cNvPr>
        <p:cNvGrpSpPr/>
        <p:nvPr/>
      </p:nvGrpSpPr>
      <p:grpSpPr>
        <a:xfrm>
          <a:off x="0" y="0"/>
          <a:ext cx="0" cy="0"/>
          <a:chOff x="0" y="0"/>
          <a:chExt cx="0" cy="0"/>
        </a:xfrm>
      </p:grpSpPr>
      <p:sp>
        <p:nvSpPr>
          <p:cNvPr id="12" name="Rectangle 11">
            <a:extLst>
              <a:ext uri="{FF2B5EF4-FFF2-40B4-BE49-F238E27FC236}">
                <a16:creationId xmlns:a16="http://schemas.microsoft.com/office/drawing/2014/main" id="{9103520B-E8E1-1A75-8526-780124C78963}"/>
              </a:ext>
            </a:extLst>
          </p:cNvPr>
          <p:cNvSpPr/>
          <p:nvPr/>
        </p:nvSpPr>
        <p:spPr>
          <a:xfrm>
            <a:off x="5714228" y="148703"/>
            <a:ext cx="6191636" cy="6489444"/>
          </a:xfrm>
          <a:prstGeom prst="rect">
            <a:avLst/>
          </a:prstGeom>
          <a:solidFill>
            <a:srgbClr val="4DA4A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TextBox 10">
            <a:extLst>
              <a:ext uri="{FF2B5EF4-FFF2-40B4-BE49-F238E27FC236}">
                <a16:creationId xmlns:a16="http://schemas.microsoft.com/office/drawing/2014/main" id="{ACB4787B-CAA9-0183-A586-72AAACF55388}"/>
              </a:ext>
            </a:extLst>
          </p:cNvPr>
          <p:cNvSpPr txBox="1"/>
          <p:nvPr/>
        </p:nvSpPr>
        <p:spPr>
          <a:xfrm>
            <a:off x="5809864" y="219852"/>
            <a:ext cx="6096000" cy="6418295"/>
          </a:xfrm>
          <a:prstGeom prst="rect">
            <a:avLst/>
          </a:prstGeom>
          <a:noFill/>
        </p:spPr>
        <p:txBody>
          <a:bodyPr wrap="square" rtlCol="0">
            <a:spAutoFit/>
          </a:bodyPr>
          <a:lstStyle/>
          <a:p>
            <a:pPr>
              <a:lnSpc>
                <a:spcPct val="107000"/>
              </a:lnSpc>
              <a:spcAft>
                <a:spcPts val="800"/>
              </a:spcAft>
            </a:pPr>
            <a:r>
              <a:rPr lang="en-GB" sz="1200" kern="0" dirty="0">
                <a:solidFill>
                  <a:schemeClr val="bg1"/>
                </a:solidFill>
                <a:effectLst/>
                <a:latin typeface="Arial" panose="020B0604020202020204" pitchFamily="34" charset="0"/>
                <a:ea typeface="Aptos" panose="020B0004020202020204" pitchFamily="34" charset="0"/>
                <a:cs typeface="Times New Roman" panose="02020603050405020304" pitchFamily="18" charset="0"/>
              </a:rPr>
              <a:t>North Tyne Youth run youth clubs at Otterburn RTC, Bellingham, Kirkwhelpington and Humshaugh together with lunch clubs at Bellingham Middle School, Haydon Bridge High School, and Queen Elizabeth High School. They applied for funding to help to cover the cost of a salary for a youth worker for three years to run sessions at Otterburn, Kirkwhelpington, QE High School and Haydon Bridge High School. The children and young people experience a broad range of activities within the youth club sessions with additional trips and outings in holidays. Awarding this grant gave the group the confidence to forward plan offering stability to the children and young people to build trust with their youth workers. Match funding of £65,000 was secured from The Big Lottery and Ballinger Trust to guarantee the immediate future of the organisation. </a:t>
            </a:r>
            <a:endParaRPr lang="en-GB" sz="12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200" kern="100" dirty="0">
                <a:solidFill>
                  <a:schemeClr val="bg1"/>
                </a:solidFill>
                <a:effectLst/>
                <a:latin typeface="Arial" panose="020B0604020202020204" pitchFamily="34" charset="0"/>
                <a:ea typeface="Aptos" panose="020B0004020202020204" pitchFamily="34" charset="0"/>
                <a:cs typeface="Times New Roman" panose="02020603050405020304" pitchFamily="18" charset="0"/>
              </a:rPr>
              <a:t>Rural isolation presents a challenge for our young people and this was significantly exacerbated by the Covid pandemic. NTY believe our young people deserve access to tailored support in the form of high-quality youth work services that take place at a time and place convenient for them</a:t>
            </a:r>
            <a:endParaRPr lang="en-GB" sz="12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200" kern="100" dirty="0">
                <a:solidFill>
                  <a:schemeClr val="bg1"/>
                </a:solidFill>
                <a:effectLst/>
                <a:latin typeface="Arial" panose="020B0604020202020204" pitchFamily="34" charset="0"/>
                <a:ea typeface="Aptos" panose="020B0004020202020204" pitchFamily="34" charset="0"/>
                <a:cs typeface="Times New Roman" panose="02020603050405020304" pitchFamily="18" charset="0"/>
              </a:rPr>
              <a:t>The youth sessions are extremely varied covering crafts (for example making badges, Chinese New Year decorations and sherbet), drumming workshops, board games and sports together with talks from professionals about the dangers of drugs, vaping and smoking. The seniors are encouraged to act as mentors for the junior youth club groups enabling the children to develop their leadership skills.</a:t>
            </a:r>
            <a:endParaRPr lang="en-GB" sz="12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200" kern="100" dirty="0">
                <a:solidFill>
                  <a:schemeClr val="bg1"/>
                </a:solidFill>
                <a:effectLst/>
                <a:latin typeface="Trebuchet MS" panose="020B0603020202020204" pitchFamily="34" charset="0"/>
                <a:ea typeface="Aptos" panose="020B0004020202020204" pitchFamily="34" charset="0"/>
                <a:cs typeface="Times New Roman" panose="02020603050405020304" pitchFamily="18" charset="0"/>
              </a:rPr>
              <a:t>"</a:t>
            </a:r>
            <a:r>
              <a:rPr lang="en-GB" sz="1200" kern="100" dirty="0">
                <a:solidFill>
                  <a:schemeClr val="bg1"/>
                </a:solidFill>
                <a:effectLst/>
                <a:latin typeface="Arial" panose="020B0604020202020204" pitchFamily="34" charset="0"/>
                <a:ea typeface="Aptos" panose="020B0004020202020204" pitchFamily="34" charset="0"/>
                <a:cs typeface="Times New Roman" panose="02020603050405020304" pitchFamily="18" charset="0"/>
              </a:rPr>
              <a:t>Ray Wind Fund's generous funding enables North Tyne Youth to work with young people aged 8-18 in the Fund's area of benefit. With this year's grant, we've been able to step in and support a local village youth club to prevent it from closing (and to keep offering a weekly club for more than 25 young people!), take young people on outdoor swimming sessions that have taught open water safety and developed confidence and competence, and start a youth cafe that runs year-round in term-time, supporting young people aged 11+ to build independence skills and facilitating social relationship-building. Knowing that we have RWF's funding for three years allows us to offer stable youth provision that grows with our young people, so that we can meet their needs and work to develop responsive new projects too."</a:t>
            </a:r>
            <a:r>
              <a:rPr lang="en-GB" sz="1200" kern="100" dirty="0">
                <a:solidFill>
                  <a:schemeClr val="bg1"/>
                </a:solidFill>
                <a:effectLst/>
                <a:latin typeface="Trebuchet MS" panose="020B0603020202020204" pitchFamily="34" charset="0"/>
                <a:ea typeface="Aptos" panose="020B0004020202020204" pitchFamily="34" charset="0"/>
                <a:cs typeface="Times New Roman" panose="02020603050405020304" pitchFamily="18" charset="0"/>
              </a:rPr>
              <a:t> Lisa Robinson, Youth Development Worker</a:t>
            </a:r>
            <a:endParaRPr lang="en-GB" sz="12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p>
            <a:endParaRPr lang="en-GB" sz="1200" dirty="0">
              <a:solidFill>
                <a:schemeClr val="bg1"/>
              </a:solidFill>
            </a:endParaRPr>
          </a:p>
        </p:txBody>
      </p:sp>
      <p:sp>
        <p:nvSpPr>
          <p:cNvPr id="2" name="Title 1">
            <a:extLst>
              <a:ext uri="{FF2B5EF4-FFF2-40B4-BE49-F238E27FC236}">
                <a16:creationId xmlns:a16="http://schemas.microsoft.com/office/drawing/2014/main" id="{05388C4B-7787-C481-F260-47F04D8B238B}"/>
              </a:ext>
            </a:extLst>
          </p:cNvPr>
          <p:cNvSpPr>
            <a:spLocks noGrp="1"/>
          </p:cNvSpPr>
          <p:nvPr>
            <p:ph type="title"/>
          </p:nvPr>
        </p:nvSpPr>
        <p:spPr>
          <a:xfrm>
            <a:off x="693738" y="980103"/>
            <a:ext cx="10515600" cy="1325563"/>
          </a:xfrm>
        </p:spPr>
        <p:txBody>
          <a:bodyPr/>
          <a:lstStyle/>
          <a:p>
            <a:r>
              <a:rPr lang="en-GB" dirty="0">
                <a:solidFill>
                  <a:srgbClr val="4DA4AD"/>
                </a:solidFill>
              </a:rPr>
              <a:t>Case Studies</a:t>
            </a:r>
          </a:p>
        </p:txBody>
      </p:sp>
      <p:pic>
        <p:nvPicPr>
          <p:cNvPr id="4" name="Picture 3">
            <a:extLst>
              <a:ext uri="{FF2B5EF4-FFF2-40B4-BE49-F238E27FC236}">
                <a16:creationId xmlns:a16="http://schemas.microsoft.com/office/drawing/2014/main" id="{485CA9EA-034A-3E25-2DAE-EFBAFAC5F38B}"/>
              </a:ext>
            </a:extLst>
          </p:cNvPr>
          <p:cNvPicPr>
            <a:picLocks noChangeAspect="1"/>
          </p:cNvPicPr>
          <p:nvPr/>
        </p:nvPicPr>
        <p:blipFill rotWithShape="1">
          <a:blip r:embed="rId3">
            <a:extLst>
              <a:ext uri="{28A0092B-C50C-407E-A947-70E740481C1C}">
                <a14:useLocalDpi xmlns:a14="http://schemas.microsoft.com/office/drawing/2010/main" val="0"/>
              </a:ext>
            </a:extLst>
          </a:blip>
          <a:srcRect l="26457" t="30282" r="41381" b="51950"/>
          <a:stretch/>
        </p:blipFill>
        <p:spPr bwMode="auto">
          <a:xfrm>
            <a:off x="533400" y="148703"/>
            <a:ext cx="3811951" cy="1118117"/>
          </a:xfrm>
          <a:prstGeom prst="rect">
            <a:avLst/>
          </a:prstGeom>
          <a:ln>
            <a:noFill/>
          </a:ln>
          <a:extLst>
            <a:ext uri="{53640926-AAD7-44D8-BBD7-CCE9431645EC}">
              <a14:shadowObscured xmlns:a14="http://schemas.microsoft.com/office/drawing/2010/main"/>
            </a:ext>
          </a:extLst>
        </p:spPr>
      </p:pic>
      <p:pic>
        <p:nvPicPr>
          <p:cNvPr id="5" name="Picture 4">
            <a:extLst>
              <a:ext uri="{FF2B5EF4-FFF2-40B4-BE49-F238E27FC236}">
                <a16:creationId xmlns:a16="http://schemas.microsoft.com/office/drawing/2014/main" id="{6DF89E3A-33D2-F8EB-4CC3-12396B087B75}"/>
              </a:ext>
            </a:extLst>
          </p:cNvPr>
          <p:cNvPicPr>
            <a:picLocks noChangeAspect="1"/>
          </p:cNvPicPr>
          <p:nvPr/>
        </p:nvPicPr>
        <p:blipFill rotWithShape="1">
          <a:blip r:embed="rId4">
            <a:extLst>
              <a:ext uri="{28A0092B-C50C-407E-A947-70E740481C1C}">
                <a14:useLocalDpi xmlns:a14="http://schemas.microsoft.com/office/drawing/2010/main" val="0"/>
              </a:ext>
            </a:extLst>
          </a:blip>
          <a:srcRect l="25593" t="47549" r="56127" b="33681"/>
          <a:stretch/>
        </p:blipFill>
        <p:spPr bwMode="auto">
          <a:xfrm>
            <a:off x="533400" y="5831236"/>
            <a:ext cx="1694473" cy="929109"/>
          </a:xfrm>
          <a:prstGeom prst="rect">
            <a:avLst/>
          </a:prstGeom>
          <a:ln>
            <a:noFill/>
          </a:ln>
          <a:extLst>
            <a:ext uri="{53640926-AAD7-44D8-BBD7-CCE9431645EC}">
              <a14:shadowObscured xmlns:a14="http://schemas.microsoft.com/office/drawing/2010/main"/>
            </a:ext>
          </a:extLst>
        </p:spPr>
      </p:pic>
      <p:pic>
        <p:nvPicPr>
          <p:cNvPr id="6" name="Picture 5" descr="A group of people sitting on a bench&#10;&#10;Description automatically generated">
            <a:extLst>
              <a:ext uri="{FF2B5EF4-FFF2-40B4-BE49-F238E27FC236}">
                <a16:creationId xmlns:a16="http://schemas.microsoft.com/office/drawing/2014/main" id="{3C504731-2C60-1F16-9957-7E37B83FEE7F}"/>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6934" y="1977817"/>
            <a:ext cx="4836385" cy="2176200"/>
          </a:xfrm>
          <a:prstGeom prst="rect">
            <a:avLst/>
          </a:prstGeom>
          <a:noFill/>
          <a:ln>
            <a:noFill/>
          </a:ln>
        </p:spPr>
      </p:pic>
      <p:sp>
        <p:nvSpPr>
          <p:cNvPr id="8" name="TextBox 7">
            <a:extLst>
              <a:ext uri="{FF2B5EF4-FFF2-40B4-BE49-F238E27FC236}">
                <a16:creationId xmlns:a16="http://schemas.microsoft.com/office/drawing/2014/main" id="{36D0DE6D-E3FC-96BB-4F16-4A6180156CCE}"/>
              </a:ext>
            </a:extLst>
          </p:cNvPr>
          <p:cNvSpPr txBox="1"/>
          <p:nvPr/>
        </p:nvSpPr>
        <p:spPr>
          <a:xfrm>
            <a:off x="693738" y="4272448"/>
            <a:ext cx="6096000" cy="376065"/>
          </a:xfrm>
          <a:prstGeom prst="rect">
            <a:avLst/>
          </a:prstGeom>
          <a:noFill/>
        </p:spPr>
        <p:txBody>
          <a:bodyPr wrap="square">
            <a:spAutoFit/>
          </a:bodyPr>
          <a:lstStyle/>
          <a:p>
            <a:pPr>
              <a:lnSpc>
                <a:spcPct val="107000"/>
              </a:lnSpc>
              <a:spcAft>
                <a:spcPts val="800"/>
              </a:spcAft>
            </a:pPr>
            <a:r>
              <a:rPr lang="en-GB" sz="1800" b="1" kern="100" dirty="0">
                <a:solidFill>
                  <a:srgbClr val="000000"/>
                </a:solidFill>
                <a:effectLst/>
                <a:latin typeface="Arial" panose="020B0604020202020204" pitchFamily="34" charset="0"/>
                <a:ea typeface="NSimSun" panose="02010609030101010101" pitchFamily="49" charset="-122"/>
                <a:cs typeface="Times New Roman" panose="02020603050405020304" pitchFamily="18" charset="0"/>
              </a:rPr>
              <a:t>NTY Theatre trip</a:t>
            </a:r>
            <a:endParaRPr lang="en-GB" sz="2400" b="1"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10" name="TextBox 9">
            <a:extLst>
              <a:ext uri="{FF2B5EF4-FFF2-40B4-BE49-F238E27FC236}">
                <a16:creationId xmlns:a16="http://schemas.microsoft.com/office/drawing/2014/main" id="{35CDC08B-865E-AD86-98A2-85B36832EAFE}"/>
              </a:ext>
            </a:extLst>
          </p:cNvPr>
          <p:cNvSpPr txBox="1"/>
          <p:nvPr/>
        </p:nvSpPr>
        <p:spPr>
          <a:xfrm>
            <a:off x="693738" y="4648513"/>
            <a:ext cx="6096000" cy="1173976"/>
          </a:xfrm>
          <a:prstGeom prst="rect">
            <a:avLst/>
          </a:prstGeom>
          <a:noFill/>
        </p:spPr>
        <p:txBody>
          <a:bodyPr wrap="square">
            <a:spAutoFit/>
          </a:bodyPr>
          <a:lstStyle/>
          <a:p>
            <a:pPr>
              <a:lnSpc>
                <a:spcPct val="107000"/>
              </a:lnSpc>
              <a:spcAft>
                <a:spcPts val="800"/>
              </a:spcAft>
            </a:pPr>
            <a:r>
              <a:rPr lang="en-GB" sz="1800" b="1" kern="0" dirty="0">
                <a:effectLst/>
                <a:latin typeface="Arial" panose="020B0604020202020204" pitchFamily="34" charset="0"/>
                <a:ea typeface="Aptos" panose="020B0004020202020204" pitchFamily="34" charset="0"/>
                <a:cs typeface="Times New Roman" panose="02020603050405020304" pitchFamily="18" charset="0"/>
              </a:rPr>
              <a:t>Community Benefit Fund</a:t>
            </a:r>
            <a:endParaRPr lang="en-GB" sz="24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800" b="1" kern="0" dirty="0">
                <a:effectLst/>
                <a:latin typeface="Arial" panose="020B0604020202020204" pitchFamily="34" charset="0"/>
                <a:ea typeface="Aptos" panose="020B0004020202020204" pitchFamily="34" charset="0"/>
                <a:cs typeface="Times New Roman" panose="02020603050405020304" pitchFamily="18" charset="0"/>
              </a:rPr>
              <a:t>North Tyne Youth</a:t>
            </a:r>
            <a:endParaRPr lang="en-GB" sz="24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800" b="1" kern="0" dirty="0">
                <a:effectLst/>
                <a:latin typeface="Arial" panose="020B0604020202020204" pitchFamily="34" charset="0"/>
                <a:ea typeface="Aptos" panose="020B0004020202020204" pitchFamily="34" charset="0"/>
                <a:cs typeface="Times New Roman" panose="02020603050405020304" pitchFamily="18" charset="0"/>
              </a:rPr>
              <a:t>£25,000 per year for three years</a:t>
            </a:r>
            <a:endParaRPr lang="en-GB" sz="24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20929937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058C30-5FF5-FD12-DC13-5C7DE89E0C5E}"/>
            </a:ext>
          </a:extLst>
        </p:cNvPr>
        <p:cNvGrpSpPr/>
        <p:nvPr/>
      </p:nvGrpSpPr>
      <p:grpSpPr>
        <a:xfrm>
          <a:off x="0" y="0"/>
          <a:ext cx="0" cy="0"/>
          <a:chOff x="0" y="0"/>
          <a:chExt cx="0" cy="0"/>
        </a:xfrm>
      </p:grpSpPr>
      <p:pic>
        <p:nvPicPr>
          <p:cNvPr id="3" name="Picture 2" descr="A couple of men in orange jackets standing next to a table&#10;&#10;Description automatically generated">
            <a:extLst>
              <a:ext uri="{FF2B5EF4-FFF2-40B4-BE49-F238E27FC236}">
                <a16:creationId xmlns:a16="http://schemas.microsoft.com/office/drawing/2014/main" id="{202CF9AB-C701-7DDB-B2FC-D1B85B1B75D7}"/>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3738" y="2055478"/>
            <a:ext cx="4757262" cy="2675894"/>
          </a:xfrm>
          <a:prstGeom prst="rect">
            <a:avLst/>
          </a:prstGeom>
          <a:noFill/>
          <a:ln>
            <a:noFill/>
          </a:ln>
        </p:spPr>
      </p:pic>
      <p:sp>
        <p:nvSpPr>
          <p:cNvPr id="12" name="Rectangle 11">
            <a:extLst>
              <a:ext uri="{FF2B5EF4-FFF2-40B4-BE49-F238E27FC236}">
                <a16:creationId xmlns:a16="http://schemas.microsoft.com/office/drawing/2014/main" id="{A0CDAAE1-870F-C3CF-FD87-1856D2AEBE30}"/>
              </a:ext>
            </a:extLst>
          </p:cNvPr>
          <p:cNvSpPr/>
          <p:nvPr/>
        </p:nvSpPr>
        <p:spPr>
          <a:xfrm>
            <a:off x="5714228" y="148703"/>
            <a:ext cx="6191636" cy="6489444"/>
          </a:xfrm>
          <a:prstGeom prst="rect">
            <a:avLst/>
          </a:prstGeom>
          <a:solidFill>
            <a:srgbClr val="4DA4A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TextBox 10">
            <a:extLst>
              <a:ext uri="{FF2B5EF4-FFF2-40B4-BE49-F238E27FC236}">
                <a16:creationId xmlns:a16="http://schemas.microsoft.com/office/drawing/2014/main" id="{8A8EABAB-C368-5FC7-3CDD-82B5FB9C6FCE}"/>
              </a:ext>
            </a:extLst>
          </p:cNvPr>
          <p:cNvSpPr txBox="1"/>
          <p:nvPr/>
        </p:nvSpPr>
        <p:spPr>
          <a:xfrm>
            <a:off x="5809864" y="342050"/>
            <a:ext cx="6096000" cy="6034216"/>
          </a:xfrm>
          <a:prstGeom prst="rect">
            <a:avLst/>
          </a:prstGeom>
          <a:noFill/>
        </p:spPr>
        <p:txBody>
          <a:bodyPr wrap="square" rtlCol="0">
            <a:spAutoFit/>
          </a:bodyPr>
          <a:lstStyle/>
          <a:p>
            <a:pPr fontAlgn="base">
              <a:spcAft>
                <a:spcPts val="1500"/>
              </a:spcAft>
            </a:pPr>
            <a:r>
              <a:rPr lang="en-GB" sz="1300" dirty="0">
                <a:solidFill>
                  <a:schemeClr val="bg1"/>
                </a:solidFill>
                <a:effectLst/>
                <a:latin typeface="Arial" panose="020B0604020202020204" pitchFamily="34" charset="0"/>
                <a:ea typeface="Times New Roman" panose="02020603050405020304" pitchFamily="18" charset="0"/>
              </a:rPr>
              <a:t>From the inception of the Ray Windfarm Fund Community Interest Company in August 2017 and following a community survey conducted by Community Action Northumberland (CAN) discussions about provision of broadband to our isolated community have been taking place. The need for superfast broadband was a key priority of this survey and in the following years the RWF has collaborated with Broadband for North Tyne and Redesdale (B4NTR), a volunteer group to ensure it was delivered to the area.</a:t>
            </a:r>
            <a:r>
              <a:rPr lang="en-GB" sz="1300" dirty="0">
                <a:solidFill>
                  <a:schemeClr val="bg1"/>
                </a:solidFill>
                <a:effectLst/>
                <a:latin typeface="Verdana" panose="020B0604030504040204" pitchFamily="34" charset="0"/>
                <a:ea typeface="Times New Roman" panose="02020603050405020304" pitchFamily="18" charset="0"/>
              </a:rPr>
              <a:t> </a:t>
            </a:r>
            <a:r>
              <a:rPr lang="en-GB" sz="1300" dirty="0">
                <a:solidFill>
                  <a:schemeClr val="bg1"/>
                </a:solidFill>
                <a:effectLst/>
                <a:latin typeface="Arial" panose="020B0604020202020204" pitchFamily="34" charset="0"/>
                <a:ea typeface="Times New Roman" panose="02020603050405020304" pitchFamily="18" charset="0"/>
              </a:rPr>
              <a:t>Lynne Rawles, of B4NTR and B4RN’s Volunteer Champion for Barrasford, Kirkwhelpington and Woodburn said. “Our story started with a need for better broadband in a poorly served remote area of Northumberland. I initially brought together fifteen volunteers from eight rural parishes with a dream to offer every property who wanted a 1,000 megabits fibre broadband connection to their door. We researched and approached several suppliers before finding B4RN. Out of all the suppliers B4RN was the only one to commit to supplying every property in each parish no matter how distant and remote. No-one would be left behind.”</a:t>
            </a:r>
            <a:endParaRPr lang="en-GB" sz="1300" dirty="0">
              <a:solidFill>
                <a:schemeClr val="bg1"/>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en-GB" sz="1300" kern="0" dirty="0">
                <a:solidFill>
                  <a:schemeClr val="bg1"/>
                </a:solidFill>
                <a:effectLst/>
                <a:latin typeface="Arial" panose="020B0604020202020204" pitchFamily="34" charset="0"/>
                <a:ea typeface="Aptos" panose="020B0004020202020204" pitchFamily="34" charset="0"/>
                <a:cs typeface="Times New Roman" panose="02020603050405020304" pitchFamily="18" charset="0"/>
              </a:rPr>
              <a:t>Conversations with Broadband for the Rural North (B4RN) began and Directors of RWF and local volunteers of B4NTR who have worked tirelessly over the years are very happy that the hard work and perseverance has paid off. We received an application for the first phase of the project, the Barrasford build in September 2023 and along with government funds through Project Gigabit and local investors individually contributing £979,000, we awarded the largest RWF grant to date of £100,000. </a:t>
            </a:r>
            <a:r>
              <a:rPr lang="en-GB" sz="13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pPr>
            <a:r>
              <a:rPr lang="en-GB" sz="1300" kern="100" dirty="0">
                <a:solidFill>
                  <a:schemeClr val="bg1"/>
                </a:solidFill>
                <a:effectLst/>
                <a:latin typeface="Arial" panose="020B0604020202020204" pitchFamily="34" charset="0"/>
                <a:ea typeface="Aptos" panose="020B0004020202020204" pitchFamily="34" charset="0"/>
                <a:cs typeface="Times New Roman" panose="02020603050405020304" pitchFamily="18" charset="0"/>
              </a:rPr>
              <a:t>"We are delighted that our Barrasford project is nearing completion and would like to extend our sincere appreciation to Ray Wind Fund for their support. This essential funding has been instrumental in enabling B4RN to deliver full-fibre gigabit broadband to rural communities." </a:t>
            </a:r>
            <a:r>
              <a:rPr lang="en-GB" sz="1300" b="1" kern="100" dirty="0">
                <a:solidFill>
                  <a:schemeClr val="bg1"/>
                </a:solidFill>
                <a:effectLst/>
                <a:latin typeface="Arial" panose="020B0604020202020204" pitchFamily="34" charset="0"/>
                <a:ea typeface="Aptos" panose="020B0004020202020204" pitchFamily="34" charset="0"/>
                <a:cs typeface="Times New Roman" panose="02020603050405020304" pitchFamily="18" charset="0"/>
              </a:rPr>
              <a:t>Tom Rigg, CEO of B4RN.</a:t>
            </a:r>
            <a:endParaRPr lang="en-GB" sz="13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200" b="1" kern="0" dirty="0">
                <a:solidFill>
                  <a:schemeClr val="bg1"/>
                </a:solidFill>
                <a:effectLst/>
                <a:latin typeface="Arial" panose="020B0604020202020204" pitchFamily="34" charset="0"/>
                <a:ea typeface="Aptos" panose="020B0004020202020204" pitchFamily="34" charset="0"/>
                <a:cs typeface="Times New Roman" panose="02020603050405020304" pitchFamily="18" charset="0"/>
              </a:rPr>
              <a:t> </a:t>
            </a:r>
            <a:endParaRPr lang="en-GB" sz="1200" dirty="0">
              <a:solidFill>
                <a:schemeClr val="bg1"/>
              </a:solidFill>
            </a:endParaRPr>
          </a:p>
        </p:txBody>
      </p:sp>
      <p:sp>
        <p:nvSpPr>
          <p:cNvPr id="2" name="Title 1">
            <a:extLst>
              <a:ext uri="{FF2B5EF4-FFF2-40B4-BE49-F238E27FC236}">
                <a16:creationId xmlns:a16="http://schemas.microsoft.com/office/drawing/2014/main" id="{E58F33CC-75FF-6286-B397-42ACF2F8C024}"/>
              </a:ext>
            </a:extLst>
          </p:cNvPr>
          <p:cNvSpPr>
            <a:spLocks noGrp="1"/>
          </p:cNvSpPr>
          <p:nvPr>
            <p:ph type="title"/>
          </p:nvPr>
        </p:nvSpPr>
        <p:spPr>
          <a:xfrm>
            <a:off x="693738" y="980103"/>
            <a:ext cx="10515600" cy="1325563"/>
          </a:xfrm>
        </p:spPr>
        <p:txBody>
          <a:bodyPr/>
          <a:lstStyle/>
          <a:p>
            <a:r>
              <a:rPr lang="en-GB" dirty="0">
                <a:solidFill>
                  <a:srgbClr val="4DA4AD"/>
                </a:solidFill>
              </a:rPr>
              <a:t>Case Studies</a:t>
            </a:r>
          </a:p>
        </p:txBody>
      </p:sp>
      <p:pic>
        <p:nvPicPr>
          <p:cNvPr id="4" name="Picture 3">
            <a:extLst>
              <a:ext uri="{FF2B5EF4-FFF2-40B4-BE49-F238E27FC236}">
                <a16:creationId xmlns:a16="http://schemas.microsoft.com/office/drawing/2014/main" id="{420815FF-2A73-98E5-CA6E-224BAA2207E9}"/>
              </a:ext>
            </a:extLst>
          </p:cNvPr>
          <p:cNvPicPr>
            <a:picLocks noChangeAspect="1"/>
          </p:cNvPicPr>
          <p:nvPr/>
        </p:nvPicPr>
        <p:blipFill rotWithShape="1">
          <a:blip r:embed="rId4">
            <a:extLst>
              <a:ext uri="{28A0092B-C50C-407E-A947-70E740481C1C}">
                <a14:useLocalDpi xmlns:a14="http://schemas.microsoft.com/office/drawing/2010/main" val="0"/>
              </a:ext>
            </a:extLst>
          </a:blip>
          <a:srcRect l="26457" t="30282" r="41381" b="51950"/>
          <a:stretch/>
        </p:blipFill>
        <p:spPr bwMode="auto">
          <a:xfrm>
            <a:off x="533400" y="148703"/>
            <a:ext cx="3811951" cy="1118117"/>
          </a:xfrm>
          <a:prstGeom prst="rect">
            <a:avLst/>
          </a:prstGeom>
          <a:ln>
            <a:noFill/>
          </a:ln>
          <a:extLst>
            <a:ext uri="{53640926-AAD7-44D8-BBD7-CCE9431645EC}">
              <a14:shadowObscured xmlns:a14="http://schemas.microsoft.com/office/drawing/2010/main"/>
            </a:ext>
          </a:extLst>
        </p:spPr>
      </p:pic>
      <p:pic>
        <p:nvPicPr>
          <p:cNvPr id="5" name="Picture 4">
            <a:extLst>
              <a:ext uri="{FF2B5EF4-FFF2-40B4-BE49-F238E27FC236}">
                <a16:creationId xmlns:a16="http://schemas.microsoft.com/office/drawing/2014/main" id="{34708DC7-678C-76B1-CB17-DB7DA217F9D7}"/>
              </a:ext>
            </a:extLst>
          </p:cNvPr>
          <p:cNvPicPr>
            <a:picLocks noChangeAspect="1"/>
          </p:cNvPicPr>
          <p:nvPr/>
        </p:nvPicPr>
        <p:blipFill rotWithShape="1">
          <a:blip r:embed="rId5">
            <a:extLst>
              <a:ext uri="{28A0092B-C50C-407E-A947-70E740481C1C}">
                <a14:useLocalDpi xmlns:a14="http://schemas.microsoft.com/office/drawing/2010/main" val="0"/>
              </a:ext>
            </a:extLst>
          </a:blip>
          <a:srcRect l="25593" t="47549" r="56127" b="33681"/>
          <a:stretch/>
        </p:blipFill>
        <p:spPr bwMode="auto">
          <a:xfrm>
            <a:off x="533400" y="5831236"/>
            <a:ext cx="1694473" cy="929109"/>
          </a:xfrm>
          <a:prstGeom prst="rect">
            <a:avLst/>
          </a:prstGeom>
          <a:ln>
            <a:noFill/>
          </a:ln>
          <a:extLst>
            <a:ext uri="{53640926-AAD7-44D8-BBD7-CCE9431645EC}">
              <a14:shadowObscured xmlns:a14="http://schemas.microsoft.com/office/drawing/2010/main"/>
            </a:ext>
          </a:extLst>
        </p:spPr>
      </p:pic>
      <p:sp>
        <p:nvSpPr>
          <p:cNvPr id="10" name="TextBox 9">
            <a:extLst>
              <a:ext uri="{FF2B5EF4-FFF2-40B4-BE49-F238E27FC236}">
                <a16:creationId xmlns:a16="http://schemas.microsoft.com/office/drawing/2014/main" id="{21D5674D-CBA0-6DA4-819A-CBDC8A4218D4}"/>
              </a:ext>
            </a:extLst>
          </p:cNvPr>
          <p:cNvSpPr txBox="1"/>
          <p:nvPr/>
        </p:nvSpPr>
        <p:spPr>
          <a:xfrm>
            <a:off x="693738" y="4719388"/>
            <a:ext cx="6096000" cy="1173976"/>
          </a:xfrm>
          <a:prstGeom prst="rect">
            <a:avLst/>
          </a:prstGeom>
          <a:noFill/>
        </p:spPr>
        <p:txBody>
          <a:bodyPr wrap="square">
            <a:spAutoFit/>
          </a:bodyPr>
          <a:lstStyle/>
          <a:p>
            <a:pPr>
              <a:lnSpc>
                <a:spcPct val="107000"/>
              </a:lnSpc>
              <a:spcAft>
                <a:spcPts val="800"/>
              </a:spcAft>
            </a:pPr>
            <a:r>
              <a:rPr lang="en-GB" sz="1800" b="1" kern="0" dirty="0">
                <a:effectLst/>
                <a:latin typeface="Arial" panose="020B0604020202020204" pitchFamily="34" charset="0"/>
                <a:ea typeface="Aptos" panose="020B0004020202020204" pitchFamily="34" charset="0"/>
                <a:cs typeface="Times New Roman" panose="02020603050405020304" pitchFamily="18" charset="0"/>
              </a:rPr>
              <a:t>Community Benefit Fund</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800" b="1" kern="0" dirty="0">
                <a:effectLst/>
                <a:latin typeface="Arial" panose="020B0604020202020204" pitchFamily="34" charset="0"/>
                <a:ea typeface="Aptos" panose="020B0004020202020204" pitchFamily="34" charset="0"/>
                <a:cs typeface="Times New Roman" panose="02020603050405020304" pitchFamily="18" charset="0"/>
              </a:rPr>
              <a:t>Broadband for the Rural North (B4RN)</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800" b="1" kern="0" dirty="0">
                <a:effectLst/>
                <a:latin typeface="Arial" panose="020B0604020202020204" pitchFamily="34" charset="0"/>
                <a:ea typeface="Aptos" panose="020B0004020202020204" pitchFamily="34" charset="0"/>
                <a:cs typeface="Times New Roman" panose="02020603050405020304" pitchFamily="18" charset="0"/>
              </a:rPr>
              <a:t>£100,000 - Barrasford project</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8810411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169FDE-7BAE-A0A3-75A8-2231A0C95ADB}"/>
            </a:ext>
          </a:extLst>
        </p:cNvPr>
        <p:cNvGrpSpPr/>
        <p:nvPr/>
      </p:nvGrpSpPr>
      <p:grpSpPr>
        <a:xfrm>
          <a:off x="0" y="0"/>
          <a:ext cx="0" cy="0"/>
          <a:chOff x="0" y="0"/>
          <a:chExt cx="0" cy="0"/>
        </a:xfrm>
      </p:grpSpPr>
      <p:sp>
        <p:nvSpPr>
          <p:cNvPr id="12" name="Rectangle 11">
            <a:extLst>
              <a:ext uri="{FF2B5EF4-FFF2-40B4-BE49-F238E27FC236}">
                <a16:creationId xmlns:a16="http://schemas.microsoft.com/office/drawing/2014/main" id="{9FB87756-ABC3-A9C3-F1E1-FA48324FE2D5}"/>
              </a:ext>
            </a:extLst>
          </p:cNvPr>
          <p:cNvSpPr/>
          <p:nvPr/>
        </p:nvSpPr>
        <p:spPr>
          <a:xfrm>
            <a:off x="5714228" y="148703"/>
            <a:ext cx="6191636" cy="6489444"/>
          </a:xfrm>
          <a:prstGeom prst="rect">
            <a:avLst/>
          </a:prstGeom>
          <a:solidFill>
            <a:srgbClr val="4DA4A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TextBox 10">
            <a:extLst>
              <a:ext uri="{FF2B5EF4-FFF2-40B4-BE49-F238E27FC236}">
                <a16:creationId xmlns:a16="http://schemas.microsoft.com/office/drawing/2014/main" id="{501F96CA-9AC6-D0F1-9933-9386325183BD}"/>
              </a:ext>
            </a:extLst>
          </p:cNvPr>
          <p:cNvSpPr txBox="1"/>
          <p:nvPr/>
        </p:nvSpPr>
        <p:spPr>
          <a:xfrm>
            <a:off x="5809864" y="342050"/>
            <a:ext cx="6096000" cy="5829929"/>
          </a:xfrm>
          <a:prstGeom prst="rect">
            <a:avLst/>
          </a:prstGeom>
          <a:noFill/>
        </p:spPr>
        <p:txBody>
          <a:bodyPr wrap="square" rtlCol="0">
            <a:spAutoFit/>
          </a:bodyPr>
          <a:lstStyle/>
          <a:p>
            <a:pPr>
              <a:lnSpc>
                <a:spcPct val="107000"/>
              </a:lnSpc>
              <a:spcAft>
                <a:spcPts val="800"/>
              </a:spcAft>
            </a:pPr>
            <a:r>
              <a:rPr lang="en-GB" sz="1200"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rPr>
              <a:t>A working partnership was established by the Church &amp; Community Partnership Tynedale with the Ray Wind Funds, Northumberland Young Farmers, Public Health and Community Services for Northumberland County Council and professionals from suicide prevention and mental health awareness organisations.</a:t>
            </a:r>
            <a:endParaRPr lang="en-GB" sz="12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200"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rPr>
              <a:t>Many people in the farming community work alone under high pressure, stressful, physically demanding conditions and have been under increasing financial strain due to the imminent end to the Basic Payment subsidy following Brexit. The profession and associated industries have a very high rate of suicide with 88% of farmers under 40 ranking poor mental health as the biggest hidden problem facing the industry. </a:t>
            </a:r>
            <a:endParaRPr lang="en-GB" sz="12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200"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rPr>
              <a:t>The group had wanted to establish links with Hexham Mart to replicate a successful monthly session already taking place at Wooler Mart, where farmers can receive physical health checks such as blood pressure checks, general healthy living advice and the ability to have a 30-minute full health check from NCC public health. Alongside this, mental health workers would be in attendance with leaflets listing support available. Our Community Development Officer, Jo Willis, who helps her partner on their beef and sheep farm had links with Hexham Mart and helped to establish a conversation about the monthly sessions. The Church &amp; Community Partnership applied for a grant to cover the cost of refreshments for the first session at the mart and to print 1000 mental health helpline cards.</a:t>
            </a:r>
            <a:endParaRPr lang="en-GB" sz="12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200"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rPr>
              <a:t>All café staff, hairdressers and some mart droving staff have undergone mental health awareness and suicide prevention training because of the monthly mart sessions. Farmers have undertaken quick health checks, and many have also undergone the longer physical health checks, resulting in serious symptoms requiring hospitalisation. Continuing the monthly presence at the mart has helped farmers feel comfortable with the MH professionals in attendance and has allowed some to request help and start difficult conversations about their mental health needs.</a:t>
            </a:r>
            <a:endParaRPr lang="en-GB" sz="12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200" b="1" kern="0" dirty="0">
                <a:solidFill>
                  <a:schemeClr val="bg1"/>
                </a:solidFill>
                <a:effectLst/>
                <a:latin typeface="Arial" panose="020B0604020202020204" pitchFamily="34" charset="0"/>
                <a:ea typeface="Aptos" panose="020B0004020202020204" pitchFamily="34" charset="0"/>
                <a:cs typeface="Times New Roman" panose="02020603050405020304" pitchFamily="18" charset="0"/>
              </a:rPr>
              <a:t> </a:t>
            </a:r>
            <a:endParaRPr lang="en-GB" sz="1200" dirty="0">
              <a:solidFill>
                <a:schemeClr val="bg1"/>
              </a:solidFill>
            </a:endParaRPr>
          </a:p>
        </p:txBody>
      </p:sp>
      <p:sp>
        <p:nvSpPr>
          <p:cNvPr id="2" name="Title 1">
            <a:extLst>
              <a:ext uri="{FF2B5EF4-FFF2-40B4-BE49-F238E27FC236}">
                <a16:creationId xmlns:a16="http://schemas.microsoft.com/office/drawing/2014/main" id="{88939A4C-E554-7B77-E937-2D1513DCF134}"/>
              </a:ext>
            </a:extLst>
          </p:cNvPr>
          <p:cNvSpPr>
            <a:spLocks noGrp="1"/>
          </p:cNvSpPr>
          <p:nvPr>
            <p:ph type="title"/>
          </p:nvPr>
        </p:nvSpPr>
        <p:spPr>
          <a:xfrm>
            <a:off x="693738" y="980103"/>
            <a:ext cx="10515600" cy="1325563"/>
          </a:xfrm>
        </p:spPr>
        <p:txBody>
          <a:bodyPr/>
          <a:lstStyle/>
          <a:p>
            <a:r>
              <a:rPr lang="en-GB" dirty="0">
                <a:solidFill>
                  <a:srgbClr val="4DA4AD"/>
                </a:solidFill>
              </a:rPr>
              <a:t>Case Studies</a:t>
            </a:r>
          </a:p>
        </p:txBody>
      </p:sp>
      <p:pic>
        <p:nvPicPr>
          <p:cNvPr id="4" name="Picture 3">
            <a:extLst>
              <a:ext uri="{FF2B5EF4-FFF2-40B4-BE49-F238E27FC236}">
                <a16:creationId xmlns:a16="http://schemas.microsoft.com/office/drawing/2014/main" id="{0897B13E-60F1-35FD-45EB-C8F9C5C16066}"/>
              </a:ext>
            </a:extLst>
          </p:cNvPr>
          <p:cNvPicPr>
            <a:picLocks noChangeAspect="1"/>
          </p:cNvPicPr>
          <p:nvPr/>
        </p:nvPicPr>
        <p:blipFill rotWithShape="1">
          <a:blip r:embed="rId3">
            <a:extLst>
              <a:ext uri="{28A0092B-C50C-407E-A947-70E740481C1C}">
                <a14:useLocalDpi xmlns:a14="http://schemas.microsoft.com/office/drawing/2010/main" val="0"/>
              </a:ext>
            </a:extLst>
          </a:blip>
          <a:srcRect l="26457" t="30282" r="41381" b="51950"/>
          <a:stretch/>
        </p:blipFill>
        <p:spPr bwMode="auto">
          <a:xfrm>
            <a:off x="533400" y="148703"/>
            <a:ext cx="3811951" cy="1118117"/>
          </a:xfrm>
          <a:prstGeom prst="rect">
            <a:avLst/>
          </a:prstGeom>
          <a:ln>
            <a:noFill/>
          </a:ln>
          <a:extLst>
            <a:ext uri="{53640926-AAD7-44D8-BBD7-CCE9431645EC}">
              <a14:shadowObscured xmlns:a14="http://schemas.microsoft.com/office/drawing/2010/main"/>
            </a:ext>
          </a:extLst>
        </p:spPr>
      </p:pic>
      <p:pic>
        <p:nvPicPr>
          <p:cNvPr id="5" name="Picture 4">
            <a:extLst>
              <a:ext uri="{FF2B5EF4-FFF2-40B4-BE49-F238E27FC236}">
                <a16:creationId xmlns:a16="http://schemas.microsoft.com/office/drawing/2014/main" id="{CF915B14-3258-C793-E3AA-DDEBABC59C1D}"/>
              </a:ext>
            </a:extLst>
          </p:cNvPr>
          <p:cNvPicPr>
            <a:picLocks noChangeAspect="1"/>
          </p:cNvPicPr>
          <p:nvPr/>
        </p:nvPicPr>
        <p:blipFill rotWithShape="1">
          <a:blip r:embed="rId4">
            <a:extLst>
              <a:ext uri="{28A0092B-C50C-407E-A947-70E740481C1C}">
                <a14:useLocalDpi xmlns:a14="http://schemas.microsoft.com/office/drawing/2010/main" val="0"/>
              </a:ext>
            </a:extLst>
          </a:blip>
          <a:srcRect l="25593" t="47549" r="56127" b="33681"/>
          <a:stretch/>
        </p:blipFill>
        <p:spPr bwMode="auto">
          <a:xfrm>
            <a:off x="533400" y="5831236"/>
            <a:ext cx="1694473" cy="929109"/>
          </a:xfrm>
          <a:prstGeom prst="rect">
            <a:avLst/>
          </a:prstGeom>
          <a:ln>
            <a:noFill/>
          </a:ln>
          <a:extLst>
            <a:ext uri="{53640926-AAD7-44D8-BBD7-CCE9431645EC}">
              <a14:shadowObscured xmlns:a14="http://schemas.microsoft.com/office/drawing/2010/main"/>
            </a:ext>
          </a:extLst>
        </p:spPr>
      </p:pic>
      <p:sp>
        <p:nvSpPr>
          <p:cNvPr id="10" name="TextBox 9">
            <a:extLst>
              <a:ext uri="{FF2B5EF4-FFF2-40B4-BE49-F238E27FC236}">
                <a16:creationId xmlns:a16="http://schemas.microsoft.com/office/drawing/2014/main" id="{0E6F62FD-26C9-A77E-10DC-671D3497B24D}"/>
              </a:ext>
            </a:extLst>
          </p:cNvPr>
          <p:cNvSpPr txBox="1"/>
          <p:nvPr/>
        </p:nvSpPr>
        <p:spPr>
          <a:xfrm>
            <a:off x="598103" y="4897453"/>
            <a:ext cx="8793548" cy="1182118"/>
          </a:xfrm>
          <a:prstGeom prst="rect">
            <a:avLst/>
          </a:prstGeom>
          <a:noFill/>
        </p:spPr>
        <p:txBody>
          <a:bodyPr wrap="square">
            <a:spAutoFit/>
          </a:bodyPr>
          <a:lstStyle/>
          <a:p>
            <a:pPr>
              <a:lnSpc>
                <a:spcPct val="107000"/>
              </a:lnSpc>
              <a:spcAft>
                <a:spcPts val="800"/>
              </a:spcAft>
            </a:pPr>
            <a:r>
              <a:rPr lang="en-GB" sz="1200" b="1" kern="0" dirty="0">
                <a:effectLst/>
                <a:latin typeface="Arial" panose="020B0604020202020204" pitchFamily="34" charset="0"/>
                <a:ea typeface="Aptos" panose="020B0004020202020204" pitchFamily="34" charset="0"/>
                <a:cs typeface="Times New Roman" panose="02020603050405020304" pitchFamily="18" charset="0"/>
              </a:rPr>
              <a:t>Church &amp; Community Partnership Tynedale – </a:t>
            </a:r>
          </a:p>
          <a:p>
            <a:pPr>
              <a:lnSpc>
                <a:spcPct val="107000"/>
              </a:lnSpc>
              <a:spcAft>
                <a:spcPts val="800"/>
              </a:spcAft>
            </a:pPr>
            <a:r>
              <a:rPr lang="en-GB" sz="1200" b="1" kern="0" dirty="0">
                <a:effectLst/>
                <a:latin typeface="Arial" panose="020B0604020202020204" pitchFamily="34" charset="0"/>
                <a:ea typeface="Aptos" panose="020B0004020202020204" pitchFamily="34" charset="0"/>
                <a:cs typeface="Times New Roman" panose="02020603050405020304" pitchFamily="18" charset="0"/>
              </a:rPr>
              <a:t>mental and physical health checks in the farming community</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200" b="1" kern="0" dirty="0">
                <a:effectLst/>
                <a:latin typeface="Arial" panose="020B0604020202020204" pitchFamily="34" charset="0"/>
                <a:ea typeface="Aptos" panose="020B0004020202020204" pitchFamily="34" charset="0"/>
                <a:cs typeface="Times New Roman" panose="02020603050405020304" pitchFamily="18" charset="0"/>
              </a:rPr>
              <a:t>£403.40</a:t>
            </a:r>
            <a:endParaRPr lang="en-GB" sz="1200" kern="100" dirty="0">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200" b="1" kern="0" dirty="0">
                <a:effectLst/>
                <a:latin typeface="Arial" panose="020B0604020202020204" pitchFamily="34" charset="0"/>
                <a:ea typeface="Aptos" panose="020B0004020202020204" pitchFamily="34" charset="0"/>
                <a:cs typeface="Times New Roman" panose="02020603050405020304" pitchFamily="18" charset="0"/>
              </a:rPr>
              <a:t>Small Donations Fund</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p:txBody>
      </p:sp>
      <p:pic>
        <p:nvPicPr>
          <p:cNvPr id="6" name="Picture 5" descr="A group of people posing for a photo&#10;&#10;Description automatically generated">
            <a:extLst>
              <a:ext uri="{FF2B5EF4-FFF2-40B4-BE49-F238E27FC236}">
                <a16:creationId xmlns:a16="http://schemas.microsoft.com/office/drawing/2014/main" id="{4E85201B-857A-67FF-DD8B-E3EBD20AFE3F}"/>
              </a:ext>
            </a:extLst>
          </p:cNvPr>
          <p:cNvPicPr>
            <a:picLocks noChangeAspect="1"/>
          </p:cNvPicPr>
          <p:nvPr/>
        </p:nvPicPr>
        <p:blipFill>
          <a:blip r:embed="rId5" cstate="print">
            <a:extLst>
              <a:ext uri="{28A0092B-C50C-407E-A947-70E740481C1C}">
                <a14:useLocalDpi xmlns:a14="http://schemas.microsoft.com/office/drawing/2010/main" val="0"/>
              </a:ext>
            </a:extLst>
          </a:blip>
          <a:srcRect t="31899"/>
          <a:stretch/>
        </p:blipFill>
        <p:spPr bwMode="auto">
          <a:xfrm>
            <a:off x="726497" y="1916280"/>
            <a:ext cx="4859337" cy="2636055"/>
          </a:xfrm>
          <a:prstGeom prst="rect">
            <a:avLst/>
          </a:prstGeom>
          <a:noFill/>
          <a:ln>
            <a:noFill/>
          </a:ln>
        </p:spPr>
      </p:pic>
      <p:sp>
        <p:nvSpPr>
          <p:cNvPr id="7" name="TextBox 6">
            <a:extLst>
              <a:ext uri="{FF2B5EF4-FFF2-40B4-BE49-F238E27FC236}">
                <a16:creationId xmlns:a16="http://schemas.microsoft.com/office/drawing/2014/main" id="{5179859B-7326-618E-EA28-3ECE7BDE5433}"/>
              </a:ext>
            </a:extLst>
          </p:cNvPr>
          <p:cNvSpPr txBox="1"/>
          <p:nvPr/>
        </p:nvSpPr>
        <p:spPr>
          <a:xfrm>
            <a:off x="598103" y="4556800"/>
            <a:ext cx="4514850" cy="461665"/>
          </a:xfrm>
          <a:prstGeom prst="rect">
            <a:avLst/>
          </a:prstGeom>
          <a:noFill/>
        </p:spPr>
        <p:txBody>
          <a:bodyPr wrap="square" rtlCol="0">
            <a:spAutoFit/>
          </a:bodyPr>
          <a:lstStyle/>
          <a:p>
            <a:r>
              <a:rPr lang="en-GB" sz="800" kern="0" dirty="0">
                <a:effectLst/>
                <a:latin typeface="Arial" panose="020B0604020202020204" pitchFamily="34" charset="0"/>
                <a:ea typeface="Aptos" panose="020B0004020202020204" pitchFamily="34" charset="0"/>
                <a:cs typeface="Times New Roman" panose="02020603050405020304" pitchFamily="18" charset="0"/>
              </a:rPr>
              <a:t>Photo showing Church &amp; Community Partnership’s Caroline Clarke with representatives of Andy’s Man Club, Papyrus Young suicide, Public Health Trainers and Escape</a:t>
            </a:r>
            <a:endParaRPr lang="en-GB" sz="8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GB" sz="800" dirty="0"/>
          </a:p>
        </p:txBody>
      </p:sp>
    </p:spTree>
    <p:extLst>
      <p:ext uri="{BB962C8B-B14F-4D97-AF65-F5344CB8AC3E}">
        <p14:creationId xmlns:p14="http://schemas.microsoft.com/office/powerpoint/2010/main" val="11678050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F2F196-9F8D-1B05-2FE4-56DDFB67436E}"/>
            </a:ext>
          </a:extLst>
        </p:cNvPr>
        <p:cNvGrpSpPr/>
        <p:nvPr/>
      </p:nvGrpSpPr>
      <p:grpSpPr>
        <a:xfrm>
          <a:off x="0" y="0"/>
          <a:ext cx="0" cy="0"/>
          <a:chOff x="0" y="0"/>
          <a:chExt cx="0" cy="0"/>
        </a:xfrm>
      </p:grpSpPr>
      <p:sp>
        <p:nvSpPr>
          <p:cNvPr id="12" name="Rectangle 11">
            <a:extLst>
              <a:ext uri="{FF2B5EF4-FFF2-40B4-BE49-F238E27FC236}">
                <a16:creationId xmlns:a16="http://schemas.microsoft.com/office/drawing/2014/main" id="{16095B43-50C5-B894-8668-8D49BD1C52AB}"/>
              </a:ext>
            </a:extLst>
          </p:cNvPr>
          <p:cNvSpPr/>
          <p:nvPr/>
        </p:nvSpPr>
        <p:spPr>
          <a:xfrm>
            <a:off x="5714228" y="148703"/>
            <a:ext cx="6191636" cy="6489444"/>
          </a:xfrm>
          <a:prstGeom prst="rect">
            <a:avLst/>
          </a:prstGeom>
          <a:solidFill>
            <a:srgbClr val="4DA4A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TextBox 10">
            <a:extLst>
              <a:ext uri="{FF2B5EF4-FFF2-40B4-BE49-F238E27FC236}">
                <a16:creationId xmlns:a16="http://schemas.microsoft.com/office/drawing/2014/main" id="{DDE7BB15-ABD2-6FF6-84FC-CADAAF7278EB}"/>
              </a:ext>
            </a:extLst>
          </p:cNvPr>
          <p:cNvSpPr txBox="1"/>
          <p:nvPr/>
        </p:nvSpPr>
        <p:spPr>
          <a:xfrm>
            <a:off x="5809864" y="342050"/>
            <a:ext cx="6096000" cy="6137706"/>
          </a:xfrm>
          <a:prstGeom prst="rect">
            <a:avLst/>
          </a:prstGeom>
          <a:noFill/>
        </p:spPr>
        <p:txBody>
          <a:bodyPr wrap="square" rtlCol="0">
            <a:spAutoFit/>
          </a:bodyPr>
          <a:lstStyle/>
          <a:p>
            <a:pPr>
              <a:lnSpc>
                <a:spcPct val="107000"/>
              </a:lnSpc>
              <a:spcAft>
                <a:spcPts val="800"/>
              </a:spcAft>
            </a:pPr>
            <a:r>
              <a:rPr lang="en-GB" sz="1200" kern="100" dirty="0">
                <a:solidFill>
                  <a:schemeClr val="bg1"/>
                </a:solidFill>
                <a:effectLst/>
                <a:latin typeface="Arial" panose="020B0604020202020204" pitchFamily="34" charset="0"/>
                <a:ea typeface="Aptos" panose="020B0004020202020204" pitchFamily="34" charset="0"/>
                <a:cs typeface="Times New Roman" panose="02020603050405020304" pitchFamily="18" charset="0"/>
              </a:rPr>
              <a:t>The local group organising the new weekly Chatty Café in Bellingham applied for funding for their running costs. The Chatty Café is a National Scheme aimed at tackling loneliness.</a:t>
            </a:r>
            <a:r>
              <a:rPr lang="en-GB" sz="12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 The group wanted to </a:t>
            </a:r>
            <a:r>
              <a:rPr lang="en-GB" sz="1200" kern="100" dirty="0">
                <a:solidFill>
                  <a:schemeClr val="bg1"/>
                </a:solidFill>
                <a:effectLst/>
                <a:latin typeface="Arial" panose="020B0604020202020204" pitchFamily="34" charset="0"/>
                <a:ea typeface="Aptos" panose="020B0004020202020204" pitchFamily="34" charset="0"/>
                <a:cs typeface="Times New Roman" panose="02020603050405020304" pitchFamily="18" charset="0"/>
              </a:rPr>
              <a:t>focus on the more remote individuals that for one reason or another may be more “hidden” within the community. </a:t>
            </a:r>
            <a:r>
              <a:rPr lang="en-GB" sz="12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They also wanted </a:t>
            </a:r>
            <a:r>
              <a:rPr lang="en-GB" sz="1200" kern="100" dirty="0">
                <a:solidFill>
                  <a:schemeClr val="bg1"/>
                </a:solidFill>
                <a:effectLst/>
                <a:latin typeface="Arial" panose="020B0604020202020204" pitchFamily="34" charset="0"/>
                <a:ea typeface="Aptos" panose="020B0004020202020204" pitchFamily="34" charset="0"/>
                <a:cs typeface="Times New Roman" panose="02020603050405020304" pitchFamily="18" charset="0"/>
              </a:rPr>
              <a:t>to attract those who may have early-stage dementia and/ or their carers or those who are vulnerable or lonely in our community.</a:t>
            </a:r>
            <a:endParaRPr lang="en-GB" sz="12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200" kern="100" dirty="0">
                <a:solidFill>
                  <a:schemeClr val="bg1"/>
                </a:solidFill>
                <a:effectLst/>
                <a:latin typeface="Arial" panose="020B0604020202020204" pitchFamily="34" charset="0"/>
                <a:ea typeface="Aptos" panose="020B0004020202020204" pitchFamily="34" charset="0"/>
                <a:cs typeface="Times New Roman" panose="02020603050405020304" pitchFamily="18" charset="0"/>
              </a:rPr>
              <a:t>The grants awarded enabled the group to print leaflets to publicise the coffee mornings around the local community.  The Chatty Cafe would be hosted at Fountains Cottage Café, Bellingham with specific tables liveried with Chatty Café branding. The grant would help to subsidise the cost of refreshments at the weekly sessions for attendees and their carers.</a:t>
            </a:r>
            <a:endParaRPr lang="en-GB" sz="12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200" kern="100" dirty="0">
                <a:solidFill>
                  <a:schemeClr val="bg1"/>
                </a:solidFill>
                <a:effectLst/>
                <a:latin typeface="Arial" panose="020B0604020202020204" pitchFamily="34" charset="0"/>
                <a:ea typeface="Aptos" panose="020B0004020202020204" pitchFamily="34" charset="0"/>
                <a:cs typeface="Times New Roman" panose="02020603050405020304" pitchFamily="18" charset="0"/>
              </a:rPr>
              <a:t>The group have established a regular core group of visitors to the Chatty Cafe and slowly numbers continue to grow. The gradual growth allows the Chatty Café volunteers to really get to know the person and ensure they are comfortable and become established in the café community.</a:t>
            </a:r>
            <a:endParaRPr lang="en-GB" sz="12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200" kern="100" dirty="0">
                <a:solidFill>
                  <a:schemeClr val="bg1"/>
                </a:solidFill>
                <a:effectLst/>
                <a:latin typeface="Arial" panose="020B0604020202020204" pitchFamily="34" charset="0"/>
                <a:ea typeface="Aptos" panose="020B0004020202020204" pitchFamily="34" charset="0"/>
                <a:cs typeface="Times New Roman" panose="02020603050405020304" pitchFamily="18" charset="0"/>
              </a:rPr>
              <a:t>The Chatty Café has been recognised as a positive influence within the health care team and have regular visits from the bereavement support at Tynedale Hospice and both the Dementia Advisor and the social prescribers for the local region. </a:t>
            </a:r>
            <a:endParaRPr lang="en-GB" sz="12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200" kern="100" dirty="0">
                <a:solidFill>
                  <a:schemeClr val="bg1"/>
                </a:solidFill>
                <a:effectLst/>
                <a:latin typeface="Arial" panose="020B0604020202020204" pitchFamily="34" charset="0"/>
                <a:ea typeface="Aptos" panose="020B0004020202020204" pitchFamily="34" charset="0"/>
                <a:cs typeface="Times New Roman" panose="02020603050405020304" pitchFamily="18" charset="0"/>
              </a:rPr>
              <a:t>The second grant awarded towards the end of the year ensured the continuation of the Chatty Café and that all attendees received refreshments when visiting the café.</a:t>
            </a:r>
            <a:endParaRPr lang="en-GB" sz="12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200" kern="100" dirty="0">
                <a:solidFill>
                  <a:schemeClr val="bg1"/>
                </a:solidFill>
                <a:effectLst/>
                <a:latin typeface="Arial" panose="020B0604020202020204" pitchFamily="34" charset="0"/>
                <a:ea typeface="Aptos" panose="020B0004020202020204" pitchFamily="34" charset="0"/>
                <a:cs typeface="Times New Roman" panose="02020603050405020304" pitchFamily="18" charset="0"/>
              </a:rPr>
              <a:t>The group have been advised to apply to the Community Benefit Fund for any future strategic funding along with approaching other funders and raising funds within the community.</a:t>
            </a:r>
            <a:endParaRPr lang="en-GB" sz="12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200" kern="100" dirty="0">
                <a:solidFill>
                  <a:schemeClr val="bg1"/>
                </a:solidFill>
                <a:effectLst/>
                <a:latin typeface="Arial" panose="020B0604020202020204" pitchFamily="34" charset="0"/>
                <a:ea typeface="Aptos" panose="020B0004020202020204" pitchFamily="34" charset="0"/>
                <a:cs typeface="Times New Roman" panose="02020603050405020304" pitchFamily="18" charset="0"/>
              </a:rPr>
              <a:t>“It is lovely to see the project taking off – and the funding has definitely helped us to grow, we now welcome between 12 to 22 people on a weekly basis.” </a:t>
            </a:r>
            <a:r>
              <a:rPr lang="en-GB" sz="1200" b="1" kern="100" dirty="0">
                <a:solidFill>
                  <a:schemeClr val="bg1"/>
                </a:solidFill>
                <a:effectLst/>
                <a:latin typeface="Arial" panose="020B0604020202020204" pitchFamily="34" charset="0"/>
                <a:ea typeface="Aptos" panose="020B0004020202020204" pitchFamily="34" charset="0"/>
                <a:cs typeface="Times New Roman" panose="02020603050405020304" pitchFamily="18" charset="0"/>
              </a:rPr>
              <a:t>Jane Morton, Chatty Café organiser.</a:t>
            </a:r>
            <a:endParaRPr lang="en-GB" sz="12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200" b="1" kern="0" dirty="0">
                <a:solidFill>
                  <a:schemeClr val="bg1"/>
                </a:solidFill>
                <a:effectLst/>
                <a:latin typeface="Arial" panose="020B0604020202020204" pitchFamily="34" charset="0"/>
                <a:ea typeface="Aptos" panose="020B0004020202020204" pitchFamily="34" charset="0"/>
                <a:cs typeface="Times New Roman" panose="02020603050405020304" pitchFamily="18" charset="0"/>
              </a:rPr>
              <a:t> </a:t>
            </a:r>
            <a:endParaRPr lang="en-GB" sz="1200" dirty="0">
              <a:solidFill>
                <a:schemeClr val="bg1"/>
              </a:solidFill>
            </a:endParaRPr>
          </a:p>
        </p:txBody>
      </p:sp>
      <p:sp>
        <p:nvSpPr>
          <p:cNvPr id="2" name="Title 1">
            <a:extLst>
              <a:ext uri="{FF2B5EF4-FFF2-40B4-BE49-F238E27FC236}">
                <a16:creationId xmlns:a16="http://schemas.microsoft.com/office/drawing/2014/main" id="{28043C93-8083-FC14-2B48-4800C91A82BF}"/>
              </a:ext>
            </a:extLst>
          </p:cNvPr>
          <p:cNvSpPr>
            <a:spLocks noGrp="1"/>
          </p:cNvSpPr>
          <p:nvPr>
            <p:ph type="title"/>
          </p:nvPr>
        </p:nvSpPr>
        <p:spPr>
          <a:xfrm>
            <a:off x="693738" y="980103"/>
            <a:ext cx="10515600" cy="1325563"/>
          </a:xfrm>
        </p:spPr>
        <p:txBody>
          <a:bodyPr/>
          <a:lstStyle/>
          <a:p>
            <a:r>
              <a:rPr lang="en-GB" dirty="0">
                <a:solidFill>
                  <a:srgbClr val="4DA4AD"/>
                </a:solidFill>
              </a:rPr>
              <a:t>Case Studies</a:t>
            </a:r>
          </a:p>
        </p:txBody>
      </p:sp>
      <p:pic>
        <p:nvPicPr>
          <p:cNvPr id="4" name="Picture 3">
            <a:extLst>
              <a:ext uri="{FF2B5EF4-FFF2-40B4-BE49-F238E27FC236}">
                <a16:creationId xmlns:a16="http://schemas.microsoft.com/office/drawing/2014/main" id="{9AD0DDC4-D95B-AFA4-EF20-4C9621210A96}"/>
              </a:ext>
            </a:extLst>
          </p:cNvPr>
          <p:cNvPicPr>
            <a:picLocks noChangeAspect="1"/>
          </p:cNvPicPr>
          <p:nvPr/>
        </p:nvPicPr>
        <p:blipFill rotWithShape="1">
          <a:blip r:embed="rId3">
            <a:extLst>
              <a:ext uri="{28A0092B-C50C-407E-A947-70E740481C1C}">
                <a14:useLocalDpi xmlns:a14="http://schemas.microsoft.com/office/drawing/2010/main" val="0"/>
              </a:ext>
            </a:extLst>
          </a:blip>
          <a:srcRect l="26457" t="30282" r="41381" b="51950"/>
          <a:stretch/>
        </p:blipFill>
        <p:spPr bwMode="auto">
          <a:xfrm>
            <a:off x="533400" y="148703"/>
            <a:ext cx="3811951" cy="1118117"/>
          </a:xfrm>
          <a:prstGeom prst="rect">
            <a:avLst/>
          </a:prstGeom>
          <a:ln>
            <a:noFill/>
          </a:ln>
          <a:extLst>
            <a:ext uri="{53640926-AAD7-44D8-BBD7-CCE9431645EC}">
              <a14:shadowObscured xmlns:a14="http://schemas.microsoft.com/office/drawing/2010/main"/>
            </a:ext>
          </a:extLst>
        </p:spPr>
      </p:pic>
      <p:pic>
        <p:nvPicPr>
          <p:cNvPr id="5" name="Picture 4">
            <a:extLst>
              <a:ext uri="{FF2B5EF4-FFF2-40B4-BE49-F238E27FC236}">
                <a16:creationId xmlns:a16="http://schemas.microsoft.com/office/drawing/2014/main" id="{95B7B063-FCA2-EB63-BC44-971E3785C24D}"/>
              </a:ext>
            </a:extLst>
          </p:cNvPr>
          <p:cNvPicPr>
            <a:picLocks noChangeAspect="1"/>
          </p:cNvPicPr>
          <p:nvPr/>
        </p:nvPicPr>
        <p:blipFill rotWithShape="1">
          <a:blip r:embed="rId4">
            <a:extLst>
              <a:ext uri="{28A0092B-C50C-407E-A947-70E740481C1C}">
                <a14:useLocalDpi xmlns:a14="http://schemas.microsoft.com/office/drawing/2010/main" val="0"/>
              </a:ext>
            </a:extLst>
          </a:blip>
          <a:srcRect l="25593" t="47549" r="56127" b="33681"/>
          <a:stretch/>
        </p:blipFill>
        <p:spPr bwMode="auto">
          <a:xfrm>
            <a:off x="533400" y="5831236"/>
            <a:ext cx="1694473" cy="929109"/>
          </a:xfrm>
          <a:prstGeom prst="rect">
            <a:avLst/>
          </a:prstGeom>
          <a:ln>
            <a:noFill/>
          </a:ln>
          <a:extLst>
            <a:ext uri="{53640926-AAD7-44D8-BBD7-CCE9431645EC}">
              <a14:shadowObscured xmlns:a14="http://schemas.microsoft.com/office/drawing/2010/main"/>
            </a:ext>
          </a:extLst>
        </p:spPr>
      </p:pic>
      <p:sp>
        <p:nvSpPr>
          <p:cNvPr id="10" name="TextBox 9">
            <a:extLst>
              <a:ext uri="{FF2B5EF4-FFF2-40B4-BE49-F238E27FC236}">
                <a16:creationId xmlns:a16="http://schemas.microsoft.com/office/drawing/2014/main" id="{E776CE78-613B-026E-292C-1E3B8DCFF363}"/>
              </a:ext>
            </a:extLst>
          </p:cNvPr>
          <p:cNvSpPr txBox="1"/>
          <p:nvPr/>
        </p:nvSpPr>
        <p:spPr>
          <a:xfrm>
            <a:off x="693738" y="4792390"/>
            <a:ext cx="4140451" cy="1565621"/>
          </a:xfrm>
          <a:prstGeom prst="rect">
            <a:avLst/>
          </a:prstGeom>
          <a:noFill/>
        </p:spPr>
        <p:txBody>
          <a:bodyPr wrap="square">
            <a:spAutoFit/>
          </a:bodyPr>
          <a:lstStyle/>
          <a:p>
            <a:pPr>
              <a:lnSpc>
                <a:spcPct val="107000"/>
              </a:lnSpc>
              <a:spcAft>
                <a:spcPts val="800"/>
              </a:spcAft>
            </a:pPr>
            <a:r>
              <a:rPr lang="en-GB" sz="1300" b="1" kern="100" dirty="0">
                <a:effectLst/>
                <a:latin typeface="Arial" panose="020B0604020202020204" pitchFamily="34" charset="0"/>
                <a:ea typeface="Times New Roman" panose="02020603050405020304" pitchFamily="18" charset="0"/>
                <a:cs typeface="Times New Roman" panose="02020603050405020304" pitchFamily="18" charset="0"/>
              </a:rPr>
              <a:t>Chatty Café, Bellingham – running costs for the </a:t>
            </a:r>
          </a:p>
          <a:p>
            <a:pPr>
              <a:lnSpc>
                <a:spcPct val="107000"/>
              </a:lnSpc>
              <a:spcAft>
                <a:spcPts val="800"/>
              </a:spcAft>
            </a:pPr>
            <a:r>
              <a:rPr lang="en-GB" sz="1300" b="1" kern="100" dirty="0">
                <a:effectLst/>
                <a:latin typeface="Arial" panose="020B0604020202020204" pitchFamily="34" charset="0"/>
                <a:ea typeface="Times New Roman" panose="02020603050405020304" pitchFamily="18" charset="0"/>
                <a:cs typeface="Times New Roman" panose="02020603050405020304" pitchFamily="18" charset="0"/>
              </a:rPr>
              <a:t>weekly sessions</a:t>
            </a:r>
            <a:endParaRPr lang="en-GB" sz="13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300" b="1" kern="100" dirty="0">
                <a:effectLst/>
                <a:latin typeface="Arial" panose="020B0604020202020204" pitchFamily="34" charset="0"/>
                <a:ea typeface="Times New Roman" panose="02020603050405020304" pitchFamily="18" charset="0"/>
                <a:cs typeface="Times New Roman" panose="02020603050405020304" pitchFamily="18" charset="0"/>
              </a:rPr>
              <a:t>£432.90 and £462.03</a:t>
            </a:r>
            <a:endParaRPr lang="en-GB" sz="13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300" b="1" kern="100" dirty="0">
                <a:effectLst/>
                <a:latin typeface="Arial" panose="020B0604020202020204" pitchFamily="34" charset="0"/>
                <a:ea typeface="Times New Roman" panose="02020603050405020304" pitchFamily="18" charset="0"/>
                <a:cs typeface="Times New Roman" panose="02020603050405020304" pitchFamily="18" charset="0"/>
              </a:rPr>
              <a:t>Small Donations Fund</a:t>
            </a:r>
            <a:endParaRPr lang="en-GB" sz="13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endParaRPr lang="en-GB" sz="1300" kern="100" dirty="0">
              <a:effectLst/>
              <a:latin typeface="Aptos" panose="020B0004020202020204" pitchFamily="34" charset="0"/>
              <a:ea typeface="Aptos" panose="020B0004020202020204" pitchFamily="34" charset="0"/>
              <a:cs typeface="Times New Roman" panose="02020603050405020304" pitchFamily="18" charset="0"/>
            </a:endParaRPr>
          </a:p>
        </p:txBody>
      </p:sp>
      <p:pic>
        <p:nvPicPr>
          <p:cNvPr id="3" name="Picture 2" descr="A group of people sitting at a table&#10;&#10;Description automatically generated">
            <a:extLst>
              <a:ext uri="{FF2B5EF4-FFF2-40B4-BE49-F238E27FC236}">
                <a16:creationId xmlns:a16="http://schemas.microsoft.com/office/drawing/2014/main" id="{B5712DE3-B18E-E38B-5B51-FC6334A85E40}"/>
              </a:ext>
            </a:extLst>
          </p:cNvPr>
          <p:cNvPicPr>
            <a:picLocks noChangeAspect="1"/>
          </p:cNvPicPr>
          <p:nvPr/>
        </p:nvPicPr>
        <p:blipFill>
          <a:blip r:embed="rId5" cstate="print">
            <a:extLst>
              <a:ext uri="{28A0092B-C50C-407E-A947-70E740481C1C}">
                <a14:useLocalDpi xmlns:a14="http://schemas.microsoft.com/office/drawing/2010/main" val="0"/>
              </a:ext>
            </a:extLst>
          </a:blip>
          <a:srcRect l="27487" r="23680"/>
          <a:stretch/>
        </p:blipFill>
        <p:spPr bwMode="auto">
          <a:xfrm rot="5400000">
            <a:off x="1536532" y="1242764"/>
            <a:ext cx="2745416" cy="4216923"/>
          </a:xfrm>
          <a:prstGeom prst="rect">
            <a:avLst/>
          </a:prstGeom>
          <a:noFill/>
          <a:ln>
            <a:noFill/>
          </a:ln>
        </p:spPr>
      </p:pic>
    </p:spTree>
    <p:extLst>
      <p:ext uri="{BB962C8B-B14F-4D97-AF65-F5344CB8AC3E}">
        <p14:creationId xmlns:p14="http://schemas.microsoft.com/office/powerpoint/2010/main" val="5330118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05344D-A688-9497-A8C7-EBBC8582314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1CA9B49-00C6-F04B-4446-A2BC93D7AD7F}"/>
              </a:ext>
            </a:extLst>
          </p:cNvPr>
          <p:cNvSpPr>
            <a:spLocks noGrp="1"/>
          </p:cNvSpPr>
          <p:nvPr>
            <p:ph type="title"/>
          </p:nvPr>
        </p:nvSpPr>
        <p:spPr/>
        <p:txBody>
          <a:bodyPr/>
          <a:lstStyle/>
          <a:p>
            <a:r>
              <a:rPr lang="en-GB" dirty="0">
                <a:solidFill>
                  <a:srgbClr val="4DA4AD"/>
                </a:solidFill>
              </a:rPr>
              <a:t>Executive Summary</a:t>
            </a:r>
          </a:p>
        </p:txBody>
      </p:sp>
      <p:sp>
        <p:nvSpPr>
          <p:cNvPr id="3" name="Content Placeholder 2">
            <a:extLst>
              <a:ext uri="{FF2B5EF4-FFF2-40B4-BE49-F238E27FC236}">
                <a16:creationId xmlns:a16="http://schemas.microsoft.com/office/drawing/2014/main" id="{4E2FFC9C-673A-6E12-1E6B-86ECB2303071}"/>
              </a:ext>
            </a:extLst>
          </p:cNvPr>
          <p:cNvSpPr>
            <a:spLocks noGrp="1"/>
          </p:cNvSpPr>
          <p:nvPr>
            <p:ph idx="1"/>
          </p:nvPr>
        </p:nvSpPr>
        <p:spPr>
          <a:xfrm>
            <a:off x="838200" y="1808214"/>
            <a:ext cx="10515600" cy="4351338"/>
          </a:xfrm>
        </p:spPr>
        <p:txBody>
          <a:bodyPr>
            <a:noAutofit/>
          </a:bodyPr>
          <a:lstStyle/>
          <a:p>
            <a:pPr marL="0" indent="0">
              <a:lnSpc>
                <a:spcPct val="107000"/>
              </a:lnSpc>
              <a:spcAft>
                <a:spcPts val="800"/>
              </a:spcAft>
              <a:buNone/>
            </a:pPr>
            <a:r>
              <a:rPr lang="en-GB" sz="1100" kern="100" dirty="0">
                <a:effectLst/>
                <a:latin typeface="Liberation Serif"/>
                <a:ea typeface="NSimSun" panose="02010609030101010101" pitchFamily="49" charset="-122"/>
                <a:cs typeface="Arial" panose="020B0604020202020204" pitchFamily="34" charset="0"/>
              </a:rPr>
              <a:t> </a:t>
            </a:r>
            <a:r>
              <a:rPr lang="en-GB" sz="1100" kern="100" dirty="0">
                <a:effectLst/>
                <a:latin typeface="Arial" panose="020B0604020202020204" pitchFamily="34" charset="0"/>
                <a:ea typeface="NSimSun" panose="02010609030101010101" pitchFamily="49" charset="-122"/>
                <a:cs typeface="Times New Roman" panose="02020603050405020304" pitchFamily="18" charset="0"/>
              </a:rPr>
              <a:t>The Ray Windfarm Fund, established in 2017 by Vattenfall. Ray Windfarm Limited, on behalf of Vattenfall has committed funds for the life of the Windfarm.</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p>
            <a:pPr marL="0" indent="0">
              <a:lnSpc>
                <a:spcPct val="107000"/>
              </a:lnSpc>
              <a:spcAft>
                <a:spcPts val="800"/>
              </a:spcAft>
              <a:buNone/>
            </a:pPr>
            <a:r>
              <a:rPr lang="en-GB" sz="1100" kern="100" dirty="0">
                <a:effectLst/>
                <a:latin typeface="Arial" panose="020B0604020202020204" pitchFamily="34" charset="0"/>
                <a:ea typeface="NSimSun" panose="02010609030101010101" pitchFamily="49" charset="-122"/>
                <a:cs typeface="Times New Roman" panose="02020603050405020304" pitchFamily="18" charset="0"/>
              </a:rPr>
              <a:t> During the reporting year the sixth annual grant to the CIC was for the value of £375,750.</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p>
            <a:pPr marL="0" indent="0">
              <a:lnSpc>
                <a:spcPct val="107000"/>
              </a:lnSpc>
              <a:spcAft>
                <a:spcPts val="800"/>
              </a:spcAft>
              <a:buNone/>
            </a:pPr>
            <a:r>
              <a:rPr lang="en-GB" sz="1100" kern="100" dirty="0">
                <a:effectLst/>
                <a:latin typeface="Arial" panose="020B0604020202020204" pitchFamily="34" charset="0"/>
                <a:ea typeface="NSimSun" panose="02010609030101010101" pitchFamily="49" charset="-122"/>
                <a:cs typeface="Times New Roman" panose="02020603050405020304" pitchFamily="18" charset="0"/>
              </a:rPr>
              <a:t> The different funds set up by the CIC are detailed within the report. A summary of grants awarded within the year is:</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p>
            <a:pPr marL="0" indent="0">
              <a:lnSpc>
                <a:spcPct val="107000"/>
              </a:lnSpc>
              <a:spcAft>
                <a:spcPts val="800"/>
              </a:spcAft>
              <a:buNone/>
            </a:pPr>
            <a:r>
              <a:rPr lang="en-GB" sz="1100" kern="100" dirty="0">
                <a:effectLst/>
                <a:latin typeface="Arial" panose="020B0604020202020204" pitchFamily="34" charset="0"/>
                <a:ea typeface="NSimSun" panose="02010609030101010101" pitchFamily="49" charset="-122"/>
                <a:cs typeface="Times New Roman" panose="02020603050405020304" pitchFamily="18" charset="0"/>
              </a:rPr>
              <a:t>	Community Benefit Fund (including grants agreed but not yet paid)			£351,401</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p>
            <a:pPr marL="0" indent="0">
              <a:lnSpc>
                <a:spcPct val="107000"/>
              </a:lnSpc>
              <a:spcAft>
                <a:spcPts val="800"/>
              </a:spcAft>
              <a:buNone/>
            </a:pPr>
            <a:r>
              <a:rPr lang="en-GB" sz="1100" kern="100" dirty="0">
                <a:effectLst/>
                <a:latin typeface="Arial" panose="020B0604020202020204" pitchFamily="34" charset="0"/>
                <a:ea typeface="NSimSun" panose="02010609030101010101" pitchFamily="49" charset="-122"/>
                <a:cs typeface="Times New Roman" panose="02020603050405020304" pitchFamily="18" charset="0"/>
              </a:rPr>
              <a:t>	Small Donations Fund						£11,592</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p>
            <a:pPr marL="0" indent="0">
              <a:lnSpc>
                <a:spcPct val="107000"/>
              </a:lnSpc>
              <a:spcAft>
                <a:spcPts val="800"/>
              </a:spcAft>
              <a:buNone/>
            </a:pPr>
            <a:r>
              <a:rPr lang="en-GB" sz="1100" kern="100" dirty="0">
                <a:effectLst/>
                <a:latin typeface="Arial" panose="020B0604020202020204" pitchFamily="34" charset="0"/>
                <a:ea typeface="NSimSun" panose="02010609030101010101" pitchFamily="49" charset="-122"/>
                <a:cs typeface="Times New Roman" panose="02020603050405020304" pitchFamily="18" charset="0"/>
              </a:rPr>
              <a:t>	Education Apprenticeship and Training Bursary (including grants agreed but not yet paid)		£14,516</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p>
            <a:pPr marL="0" indent="0">
              <a:lnSpc>
                <a:spcPct val="107000"/>
              </a:lnSpc>
              <a:spcAft>
                <a:spcPts val="800"/>
              </a:spcAft>
              <a:buNone/>
            </a:pPr>
            <a:r>
              <a:rPr lang="en-GB" sz="1100" kern="100" dirty="0">
                <a:effectLst/>
                <a:latin typeface="Arial" panose="020B0604020202020204" pitchFamily="34" charset="0"/>
                <a:ea typeface="NSimSun" panose="02010609030101010101" pitchFamily="49" charset="-122"/>
                <a:cs typeface="Times New Roman" panose="02020603050405020304" pitchFamily="18" charset="0"/>
              </a:rPr>
              <a:t>		</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p>
            <a:pPr marL="0" indent="0">
              <a:lnSpc>
                <a:spcPct val="107000"/>
              </a:lnSpc>
              <a:spcAft>
                <a:spcPts val="800"/>
              </a:spcAft>
              <a:buNone/>
            </a:pPr>
            <a:r>
              <a:rPr lang="en-GB" sz="1100" kern="100" dirty="0">
                <a:effectLst/>
                <a:latin typeface="Arial" panose="020B0604020202020204" pitchFamily="34" charset="0"/>
                <a:ea typeface="NSimSun" panose="02010609030101010101" pitchFamily="49" charset="-122"/>
                <a:cs typeface="Times New Roman" panose="02020603050405020304" pitchFamily="18" charset="0"/>
              </a:rPr>
              <a:t> The CIC refers to the Community Action Northumberland (CAN) survey conducted in 2016, and the subsequent Community consultations carried out in 2022 to form priorities for grant allocations. Progress reports are made to Parish Councils, on the website (</a:t>
            </a:r>
            <a:r>
              <a:rPr lang="en-GB" sz="1100" u="sng" kern="100" dirty="0">
                <a:solidFill>
                  <a:srgbClr val="0000FF"/>
                </a:solidFill>
                <a:effectLst/>
                <a:latin typeface="Arial" panose="020B0604020202020204" pitchFamily="34" charset="0"/>
                <a:ea typeface="NSimSun" panose="02010609030101010101" pitchFamily="49" charset="-122"/>
                <a:cs typeface="Times New Roman" panose="02020603050405020304" pitchFamily="18" charset="0"/>
                <a:hlinkClick r:id="rId2"/>
              </a:rPr>
              <a:t>https://raywindfund.co.uk</a:t>
            </a:r>
            <a:r>
              <a:rPr lang="en-GB" sz="1100" kern="100" dirty="0">
                <a:effectLst/>
                <a:latin typeface="Arial" panose="020B0604020202020204" pitchFamily="34" charset="0"/>
                <a:ea typeface="NSimSun" panose="02010609030101010101" pitchFamily="49" charset="-122"/>
                <a:cs typeface="Times New Roman" panose="02020603050405020304" pitchFamily="18" charset="0"/>
              </a:rPr>
              <a:t>) and on Facebook (</a:t>
            </a:r>
            <a:r>
              <a:rPr lang="en-GB" sz="1100" u="sng" kern="100" dirty="0">
                <a:solidFill>
                  <a:srgbClr val="0000FF"/>
                </a:solidFill>
                <a:effectLst/>
                <a:latin typeface="Arial" panose="020B0604020202020204" pitchFamily="34" charset="0"/>
                <a:ea typeface="NSimSun" panose="02010609030101010101" pitchFamily="49" charset="-122"/>
                <a:cs typeface="Times New Roman" panose="02020603050405020304" pitchFamily="18" charset="0"/>
                <a:hlinkClick r:id="rId3"/>
              </a:rPr>
              <a:t>https://www.facebook.com/ray.windfunds</a:t>
            </a:r>
            <a:r>
              <a:rPr lang="en-GB" sz="1100" kern="100" dirty="0">
                <a:effectLst/>
                <a:latin typeface="Arial" panose="020B0604020202020204" pitchFamily="34" charset="0"/>
                <a:ea typeface="NSimSun" panose="02010609030101010101" pitchFamily="49" charset="-122"/>
                <a:cs typeface="Times New Roman" panose="02020603050405020304" pitchFamily="18" charset="0"/>
              </a:rPr>
              <a:t>).</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p>
            <a:pPr marL="0" indent="0">
              <a:buNone/>
            </a:pPr>
            <a:r>
              <a:rPr lang="en-GB" sz="1100" kern="150" dirty="0">
                <a:effectLst/>
                <a:latin typeface="Liberation Serif"/>
                <a:ea typeface="NSimSun" panose="02010609030101010101" pitchFamily="49" charset="-122"/>
                <a:cs typeface="Arial" panose="020B0604020202020204" pitchFamily="34" charset="0"/>
              </a:rPr>
              <a:t> </a:t>
            </a:r>
          </a:p>
        </p:txBody>
      </p:sp>
      <p:pic>
        <p:nvPicPr>
          <p:cNvPr id="4" name="Picture 3">
            <a:extLst>
              <a:ext uri="{FF2B5EF4-FFF2-40B4-BE49-F238E27FC236}">
                <a16:creationId xmlns:a16="http://schemas.microsoft.com/office/drawing/2014/main" id="{6F80D56D-8FE4-05A6-9252-202006823908}"/>
              </a:ext>
            </a:extLst>
          </p:cNvPr>
          <p:cNvPicPr>
            <a:picLocks noChangeAspect="1"/>
          </p:cNvPicPr>
          <p:nvPr/>
        </p:nvPicPr>
        <p:blipFill rotWithShape="1">
          <a:blip r:embed="rId4">
            <a:extLst>
              <a:ext uri="{28A0092B-C50C-407E-A947-70E740481C1C}">
                <a14:useLocalDpi xmlns:a14="http://schemas.microsoft.com/office/drawing/2010/main" val="0"/>
              </a:ext>
            </a:extLst>
          </a:blip>
          <a:srcRect l="26457" t="30282" r="41381" b="51950"/>
          <a:stretch/>
        </p:blipFill>
        <p:spPr bwMode="auto">
          <a:xfrm>
            <a:off x="8380049" y="247599"/>
            <a:ext cx="3811951" cy="1118117"/>
          </a:xfrm>
          <a:prstGeom prst="rect">
            <a:avLst/>
          </a:prstGeom>
          <a:ln>
            <a:noFill/>
          </a:ln>
          <a:extLst>
            <a:ext uri="{53640926-AAD7-44D8-BBD7-CCE9431645EC}">
              <a14:shadowObscured xmlns:a14="http://schemas.microsoft.com/office/drawing/2010/main"/>
            </a:ext>
          </a:extLst>
        </p:spPr>
      </p:pic>
      <p:pic>
        <p:nvPicPr>
          <p:cNvPr id="5" name="Picture 4">
            <a:extLst>
              <a:ext uri="{FF2B5EF4-FFF2-40B4-BE49-F238E27FC236}">
                <a16:creationId xmlns:a16="http://schemas.microsoft.com/office/drawing/2014/main" id="{527A70B3-5C27-1EC2-2938-F9E9B6F010A1}"/>
              </a:ext>
            </a:extLst>
          </p:cNvPr>
          <p:cNvPicPr>
            <a:picLocks noChangeAspect="1"/>
          </p:cNvPicPr>
          <p:nvPr/>
        </p:nvPicPr>
        <p:blipFill rotWithShape="1">
          <a:blip r:embed="rId5">
            <a:extLst>
              <a:ext uri="{28A0092B-C50C-407E-A947-70E740481C1C}">
                <a14:useLocalDpi xmlns:a14="http://schemas.microsoft.com/office/drawing/2010/main" val="0"/>
              </a:ext>
            </a:extLst>
          </a:blip>
          <a:srcRect l="25593" t="47549" r="56127" b="33681"/>
          <a:stretch/>
        </p:blipFill>
        <p:spPr bwMode="auto">
          <a:xfrm>
            <a:off x="10497527" y="5928891"/>
            <a:ext cx="1694473" cy="929109"/>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4582856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DD9C2B-E62C-681C-BE25-6E25DA404A8C}"/>
            </a:ext>
          </a:extLst>
        </p:cNvPr>
        <p:cNvGrpSpPr/>
        <p:nvPr/>
      </p:nvGrpSpPr>
      <p:grpSpPr>
        <a:xfrm>
          <a:off x="0" y="0"/>
          <a:ext cx="0" cy="0"/>
          <a:chOff x="0" y="0"/>
          <a:chExt cx="0" cy="0"/>
        </a:xfrm>
      </p:grpSpPr>
      <p:pic>
        <p:nvPicPr>
          <p:cNvPr id="9" name="Picture 8" descr="A person smiling for the camera&#10;&#10;Description automatically generated with medium confidence">
            <a:extLst>
              <a:ext uri="{FF2B5EF4-FFF2-40B4-BE49-F238E27FC236}">
                <a16:creationId xmlns:a16="http://schemas.microsoft.com/office/drawing/2014/main" id="{6200BDEE-D6A9-DBDA-FB38-B7A3E6E8866C}"/>
              </a:ext>
            </a:extLst>
          </p:cNvPr>
          <p:cNvPicPr>
            <a:picLocks noChangeAspect="1"/>
          </p:cNvPicPr>
          <p:nvPr/>
        </p:nvPicPr>
        <p:blipFill>
          <a:blip r:embed="rId2" cstate="print">
            <a:extLst>
              <a:ext uri="{28A0092B-C50C-407E-A947-70E740481C1C}">
                <a14:useLocalDpi xmlns:a14="http://schemas.microsoft.com/office/drawing/2010/main" val="0"/>
              </a:ext>
            </a:extLst>
          </a:blip>
          <a:srcRect l="-1910" t="-1483" r="1709" b="13486"/>
          <a:stretch/>
        </p:blipFill>
        <p:spPr bwMode="auto">
          <a:xfrm>
            <a:off x="802579" y="1721775"/>
            <a:ext cx="818003" cy="838065"/>
          </a:xfrm>
          <a:prstGeom prst="rect">
            <a:avLst/>
          </a:prstGeom>
          <a:solidFill>
            <a:srgbClr val="FFFFFF"/>
          </a:solidFill>
          <a:ln>
            <a:noFill/>
          </a:ln>
        </p:spPr>
      </p:pic>
      <p:pic>
        <p:nvPicPr>
          <p:cNvPr id="11" name="Picture 10" descr="A close-up of a person smiling&#10;&#10;Description automatically generated with medium confidence">
            <a:extLst>
              <a:ext uri="{FF2B5EF4-FFF2-40B4-BE49-F238E27FC236}">
                <a16:creationId xmlns:a16="http://schemas.microsoft.com/office/drawing/2014/main" id="{87754C36-0DBB-26DE-A0F1-F60808389789}"/>
              </a:ext>
            </a:extLst>
          </p:cNvPr>
          <p:cNvPicPr>
            <a:picLocks noChangeAspect="1"/>
          </p:cNvPicPr>
          <p:nvPr/>
        </p:nvPicPr>
        <p:blipFill>
          <a:blip r:embed="rId3" cstate="print">
            <a:extLst>
              <a:ext uri="{28A0092B-C50C-407E-A947-70E740481C1C}">
                <a14:useLocalDpi xmlns:a14="http://schemas.microsoft.com/office/drawing/2010/main" val="0"/>
              </a:ext>
            </a:extLst>
          </a:blip>
          <a:srcRect l="-1705" t="-1483" r="161" b="9342"/>
          <a:stretch/>
        </p:blipFill>
        <p:spPr bwMode="auto">
          <a:xfrm>
            <a:off x="798200" y="2568352"/>
            <a:ext cx="818003" cy="851958"/>
          </a:xfrm>
          <a:prstGeom prst="rect">
            <a:avLst/>
          </a:prstGeom>
          <a:solidFill>
            <a:srgbClr val="FFFFFF"/>
          </a:solidFill>
          <a:ln>
            <a:noFill/>
          </a:ln>
        </p:spPr>
      </p:pic>
      <p:pic>
        <p:nvPicPr>
          <p:cNvPr id="13" name="Picture 12" descr="A person with a beard&#10;&#10;Description automatically generated with low confidence">
            <a:extLst>
              <a:ext uri="{FF2B5EF4-FFF2-40B4-BE49-F238E27FC236}">
                <a16:creationId xmlns:a16="http://schemas.microsoft.com/office/drawing/2014/main" id="{3B3AC226-8290-20E7-58DC-F15FB9109BDB}"/>
              </a:ext>
            </a:extLst>
          </p:cNvPr>
          <p:cNvPicPr>
            <a:picLocks noChangeAspect="1"/>
          </p:cNvPicPr>
          <p:nvPr/>
        </p:nvPicPr>
        <p:blipFill>
          <a:blip r:embed="rId4" cstate="print">
            <a:extLst>
              <a:ext uri="{28A0092B-C50C-407E-A947-70E740481C1C}">
                <a14:useLocalDpi xmlns:a14="http://schemas.microsoft.com/office/drawing/2010/main" val="0"/>
              </a:ext>
            </a:extLst>
          </a:blip>
          <a:srcRect l="8148" t="-2087" r="16218" b="14208"/>
          <a:stretch/>
        </p:blipFill>
        <p:spPr bwMode="auto">
          <a:xfrm>
            <a:off x="808591" y="3436176"/>
            <a:ext cx="807612" cy="839759"/>
          </a:xfrm>
          <a:prstGeom prst="rect">
            <a:avLst/>
          </a:prstGeom>
          <a:solidFill>
            <a:srgbClr val="FFFFFF"/>
          </a:solidFill>
          <a:ln>
            <a:noFill/>
          </a:ln>
        </p:spPr>
      </p:pic>
      <p:pic>
        <p:nvPicPr>
          <p:cNvPr id="27" name="Picture 26" descr="A person in a suit smiling&#10;&#10;Description automatically generated with low confidence">
            <a:extLst>
              <a:ext uri="{FF2B5EF4-FFF2-40B4-BE49-F238E27FC236}">
                <a16:creationId xmlns:a16="http://schemas.microsoft.com/office/drawing/2014/main" id="{2B275D33-39DE-96CB-6A48-A576C256362D}"/>
              </a:ext>
            </a:extLst>
          </p:cNvPr>
          <p:cNvPicPr>
            <a:picLocks noChangeAspect="1"/>
          </p:cNvPicPr>
          <p:nvPr/>
        </p:nvPicPr>
        <p:blipFill>
          <a:blip r:embed="rId5" cstate="print">
            <a:extLst>
              <a:ext uri="{28A0092B-C50C-407E-A947-70E740481C1C}">
                <a14:useLocalDpi xmlns:a14="http://schemas.microsoft.com/office/drawing/2010/main" val="0"/>
              </a:ext>
            </a:extLst>
          </a:blip>
          <a:srcRect l="4412" t="-1776" r="-1706" b="-1776"/>
          <a:stretch/>
        </p:blipFill>
        <p:spPr bwMode="auto">
          <a:xfrm>
            <a:off x="798199" y="4296321"/>
            <a:ext cx="846081" cy="880934"/>
          </a:xfrm>
          <a:prstGeom prst="rect">
            <a:avLst/>
          </a:prstGeom>
          <a:solidFill>
            <a:srgbClr val="FFFFFF"/>
          </a:solidFill>
          <a:ln>
            <a:noFill/>
          </a:ln>
        </p:spPr>
      </p:pic>
      <p:pic>
        <p:nvPicPr>
          <p:cNvPr id="28" name="Picture 27" descr="A close-up of a person&#10;&#10;Description automatically generated">
            <a:extLst>
              <a:ext uri="{FF2B5EF4-FFF2-40B4-BE49-F238E27FC236}">
                <a16:creationId xmlns:a16="http://schemas.microsoft.com/office/drawing/2014/main" id="{5AE0960F-15E6-155D-B896-2DFB8D6DB995}"/>
              </a:ext>
            </a:extLst>
          </p:cNvPr>
          <p:cNvPicPr>
            <a:picLocks noChangeAspect="1"/>
          </p:cNvPicPr>
          <p:nvPr/>
        </p:nvPicPr>
        <p:blipFill>
          <a:blip r:embed="rId6" cstate="print">
            <a:extLst>
              <a:ext uri="{28A0092B-C50C-407E-A947-70E740481C1C}">
                <a14:useLocalDpi xmlns:a14="http://schemas.microsoft.com/office/drawing/2010/main" val="0"/>
              </a:ext>
            </a:extLst>
          </a:blip>
          <a:srcRect l="-1726" t="-1706" r="-1726" b="-1706"/>
          <a:stretch>
            <a:fillRect/>
          </a:stretch>
        </p:blipFill>
        <p:spPr bwMode="auto">
          <a:xfrm>
            <a:off x="798199" y="5165085"/>
            <a:ext cx="847332" cy="847331"/>
          </a:xfrm>
          <a:prstGeom prst="rect">
            <a:avLst/>
          </a:prstGeom>
          <a:solidFill>
            <a:srgbClr val="FFFFFF"/>
          </a:solidFill>
          <a:ln>
            <a:noFill/>
          </a:ln>
        </p:spPr>
      </p:pic>
      <p:pic>
        <p:nvPicPr>
          <p:cNvPr id="29" name="Picture 28" descr="A person with curly hair&#10;&#10;Description automatically generated with low confidence">
            <a:extLst>
              <a:ext uri="{FF2B5EF4-FFF2-40B4-BE49-F238E27FC236}">
                <a16:creationId xmlns:a16="http://schemas.microsoft.com/office/drawing/2014/main" id="{AEAAC731-FF2F-B792-BE9A-4FBBCAC10FA9}"/>
              </a:ext>
            </a:extLst>
          </p:cNvPr>
          <p:cNvPicPr>
            <a:picLocks noChangeAspect="1"/>
          </p:cNvPicPr>
          <p:nvPr/>
        </p:nvPicPr>
        <p:blipFill>
          <a:blip r:embed="rId7" cstate="print">
            <a:extLst>
              <a:ext uri="{28A0092B-C50C-407E-A947-70E740481C1C}">
                <a14:useLocalDpi xmlns:a14="http://schemas.microsoft.com/office/drawing/2010/main" val="0"/>
              </a:ext>
            </a:extLst>
          </a:blip>
          <a:srcRect l="7001" t="-1944" r="5776" b="-1944"/>
          <a:stretch/>
        </p:blipFill>
        <p:spPr bwMode="auto">
          <a:xfrm>
            <a:off x="5181576" y="1686249"/>
            <a:ext cx="798862" cy="843557"/>
          </a:xfrm>
          <a:prstGeom prst="rect">
            <a:avLst/>
          </a:prstGeom>
          <a:solidFill>
            <a:srgbClr val="FFFFFF"/>
          </a:solidFill>
          <a:ln>
            <a:noFill/>
          </a:ln>
        </p:spPr>
      </p:pic>
      <p:pic>
        <p:nvPicPr>
          <p:cNvPr id="35" name="Picture 34" descr="A person wearing glasses&#10;&#10;Description automatically generated with medium confidence">
            <a:extLst>
              <a:ext uri="{FF2B5EF4-FFF2-40B4-BE49-F238E27FC236}">
                <a16:creationId xmlns:a16="http://schemas.microsoft.com/office/drawing/2014/main" id="{BF513D2B-5CF7-A8E7-1A2C-582E13F0963A}"/>
              </a:ext>
            </a:extLst>
          </p:cNvPr>
          <p:cNvPicPr>
            <a:picLocks noChangeAspect="1"/>
          </p:cNvPicPr>
          <p:nvPr/>
        </p:nvPicPr>
        <p:blipFill>
          <a:blip r:embed="rId8" cstate="print">
            <a:extLst>
              <a:ext uri="{28A0092B-C50C-407E-A947-70E740481C1C}">
                <a14:useLocalDpi xmlns:a14="http://schemas.microsoft.com/office/drawing/2010/main" val="0"/>
              </a:ext>
            </a:extLst>
          </a:blip>
          <a:srcRect l="-1726" t="-1706" r="-1726" b="-1706"/>
          <a:stretch>
            <a:fillRect/>
          </a:stretch>
        </p:blipFill>
        <p:spPr bwMode="auto">
          <a:xfrm>
            <a:off x="5166806" y="2551283"/>
            <a:ext cx="829218" cy="829218"/>
          </a:xfrm>
          <a:prstGeom prst="rect">
            <a:avLst/>
          </a:prstGeom>
          <a:solidFill>
            <a:srgbClr val="FFFFFF"/>
          </a:solidFill>
          <a:ln>
            <a:noFill/>
          </a:ln>
        </p:spPr>
      </p:pic>
      <p:pic>
        <p:nvPicPr>
          <p:cNvPr id="36" name="Picture 35" descr="A person wearing glasses and a scarf&#10;&#10;Description automatically generated with medium confidence">
            <a:extLst>
              <a:ext uri="{FF2B5EF4-FFF2-40B4-BE49-F238E27FC236}">
                <a16:creationId xmlns:a16="http://schemas.microsoft.com/office/drawing/2014/main" id="{586B7D11-16BA-CD41-E03E-CC28E02961E9}"/>
              </a:ext>
            </a:extLst>
          </p:cNvPr>
          <p:cNvPicPr>
            <a:picLocks noChangeAspect="1"/>
          </p:cNvPicPr>
          <p:nvPr/>
        </p:nvPicPr>
        <p:blipFill>
          <a:blip r:embed="rId9" cstate="print">
            <a:extLst>
              <a:ext uri="{28A0092B-C50C-407E-A947-70E740481C1C}">
                <a14:useLocalDpi xmlns:a14="http://schemas.microsoft.com/office/drawing/2010/main" val="0"/>
              </a:ext>
            </a:extLst>
          </a:blip>
          <a:srcRect l="-1662" t="-1669" r="-1662" b="-1669"/>
          <a:stretch>
            <a:fillRect/>
          </a:stretch>
        </p:blipFill>
        <p:spPr bwMode="auto">
          <a:xfrm>
            <a:off x="5168995" y="3389046"/>
            <a:ext cx="813631" cy="884840"/>
          </a:xfrm>
          <a:prstGeom prst="rect">
            <a:avLst/>
          </a:prstGeom>
          <a:solidFill>
            <a:srgbClr val="FFFFFF"/>
          </a:solidFill>
          <a:ln>
            <a:noFill/>
          </a:ln>
        </p:spPr>
      </p:pic>
      <p:pic>
        <p:nvPicPr>
          <p:cNvPr id="47" name="Picture 46">
            <a:extLst>
              <a:ext uri="{FF2B5EF4-FFF2-40B4-BE49-F238E27FC236}">
                <a16:creationId xmlns:a16="http://schemas.microsoft.com/office/drawing/2014/main" id="{FB8FE07A-460C-D865-9CC0-831CF89F6E41}"/>
              </a:ext>
            </a:extLst>
          </p:cNvPr>
          <p:cNvPicPr>
            <a:picLocks noChangeAspect="1"/>
          </p:cNvPicPr>
          <p:nvPr/>
        </p:nvPicPr>
        <p:blipFill rotWithShape="1">
          <a:blip r:embed="rId10" r:link="rId11" cstate="print">
            <a:extLst>
              <a:ext uri="{28A0092B-C50C-407E-A947-70E740481C1C}">
                <a14:useLocalDpi xmlns:a14="http://schemas.microsoft.com/office/drawing/2010/main" val="0"/>
              </a:ext>
            </a:extLst>
          </a:blip>
          <a:srcRect l="60" t="7962" b="25511"/>
          <a:stretch>
            <a:fillRect/>
          </a:stretch>
        </p:blipFill>
        <p:spPr bwMode="auto">
          <a:xfrm flipH="1">
            <a:off x="5166805" y="4269896"/>
            <a:ext cx="813631" cy="819070"/>
          </a:xfrm>
          <a:prstGeom prst="rect">
            <a:avLst/>
          </a:prstGeom>
          <a:noFill/>
          <a:ln>
            <a:noFill/>
          </a:ln>
          <a:extLst>
            <a:ext uri="{53640926-AAD7-44D8-BBD7-CCE9431645EC}">
              <a14:shadowObscured xmlns:a14="http://schemas.microsoft.com/office/drawing/2010/main"/>
            </a:ext>
          </a:extLst>
        </p:spPr>
      </p:pic>
      <p:pic>
        <p:nvPicPr>
          <p:cNvPr id="48" name="Picture 47" descr="A person taking a selfie&#10;&#10;Description automatically generated">
            <a:extLst>
              <a:ext uri="{FF2B5EF4-FFF2-40B4-BE49-F238E27FC236}">
                <a16:creationId xmlns:a16="http://schemas.microsoft.com/office/drawing/2014/main" id="{1E7E30C0-05D4-7E0E-08FE-2E5E7786E94C}"/>
              </a:ext>
            </a:extLst>
          </p:cNvPr>
          <p:cNvPicPr>
            <a:picLocks noChangeAspect="1"/>
          </p:cNvPicPr>
          <p:nvPr/>
        </p:nvPicPr>
        <p:blipFill rotWithShape="1">
          <a:blip r:embed="rId12"/>
          <a:srcRect l="5888" t="23615" r="3979" b="2940"/>
          <a:stretch/>
        </p:blipFill>
        <p:spPr bwMode="auto">
          <a:xfrm>
            <a:off x="5173095" y="5117534"/>
            <a:ext cx="813512" cy="847024"/>
          </a:xfrm>
          <a:prstGeom prst="rect">
            <a:avLst/>
          </a:prstGeom>
          <a:ln>
            <a:noFill/>
          </a:ln>
          <a:extLst>
            <a:ext uri="{53640926-AAD7-44D8-BBD7-CCE9431645EC}">
              <a14:shadowObscured xmlns:a14="http://schemas.microsoft.com/office/drawing/2010/main"/>
            </a:ext>
          </a:extLst>
        </p:spPr>
      </p:pic>
      <p:sp>
        <p:nvSpPr>
          <p:cNvPr id="2" name="Title 1">
            <a:extLst>
              <a:ext uri="{FF2B5EF4-FFF2-40B4-BE49-F238E27FC236}">
                <a16:creationId xmlns:a16="http://schemas.microsoft.com/office/drawing/2014/main" id="{EDCE13AD-1207-2F49-08FA-FF075494537A}"/>
              </a:ext>
            </a:extLst>
          </p:cNvPr>
          <p:cNvSpPr>
            <a:spLocks noGrp="1"/>
          </p:cNvSpPr>
          <p:nvPr>
            <p:ph type="title"/>
          </p:nvPr>
        </p:nvSpPr>
        <p:spPr>
          <a:xfrm>
            <a:off x="769938" y="396353"/>
            <a:ext cx="10515600" cy="1325563"/>
          </a:xfrm>
        </p:spPr>
        <p:txBody>
          <a:bodyPr/>
          <a:lstStyle/>
          <a:p>
            <a:r>
              <a:rPr lang="en-GB" dirty="0">
                <a:solidFill>
                  <a:srgbClr val="4DA4AD"/>
                </a:solidFill>
              </a:rPr>
              <a:t>CIC Directors</a:t>
            </a:r>
          </a:p>
        </p:txBody>
      </p:sp>
      <p:pic>
        <p:nvPicPr>
          <p:cNvPr id="4" name="Picture 3">
            <a:extLst>
              <a:ext uri="{FF2B5EF4-FFF2-40B4-BE49-F238E27FC236}">
                <a16:creationId xmlns:a16="http://schemas.microsoft.com/office/drawing/2014/main" id="{720B78FD-388E-D166-B622-D4CC9F584872}"/>
              </a:ext>
            </a:extLst>
          </p:cNvPr>
          <p:cNvPicPr>
            <a:picLocks noChangeAspect="1"/>
          </p:cNvPicPr>
          <p:nvPr/>
        </p:nvPicPr>
        <p:blipFill rotWithShape="1">
          <a:blip r:embed="rId13">
            <a:extLst>
              <a:ext uri="{28A0092B-C50C-407E-A947-70E740481C1C}">
                <a14:useLocalDpi xmlns:a14="http://schemas.microsoft.com/office/drawing/2010/main" val="0"/>
              </a:ext>
            </a:extLst>
          </a:blip>
          <a:srcRect l="26457" t="30282" r="41381" b="51950"/>
          <a:stretch/>
        </p:blipFill>
        <p:spPr bwMode="auto">
          <a:xfrm>
            <a:off x="8380049" y="247599"/>
            <a:ext cx="3811951" cy="1118117"/>
          </a:xfrm>
          <a:prstGeom prst="rect">
            <a:avLst/>
          </a:prstGeom>
          <a:ln>
            <a:noFill/>
          </a:ln>
          <a:extLst>
            <a:ext uri="{53640926-AAD7-44D8-BBD7-CCE9431645EC}">
              <a14:shadowObscured xmlns:a14="http://schemas.microsoft.com/office/drawing/2010/main"/>
            </a:ext>
          </a:extLst>
        </p:spPr>
      </p:pic>
      <p:pic>
        <p:nvPicPr>
          <p:cNvPr id="5" name="Picture 4">
            <a:extLst>
              <a:ext uri="{FF2B5EF4-FFF2-40B4-BE49-F238E27FC236}">
                <a16:creationId xmlns:a16="http://schemas.microsoft.com/office/drawing/2014/main" id="{EACD4AD8-C927-0FD6-0897-BAC57AD2E08F}"/>
              </a:ext>
            </a:extLst>
          </p:cNvPr>
          <p:cNvPicPr>
            <a:picLocks noChangeAspect="1"/>
          </p:cNvPicPr>
          <p:nvPr/>
        </p:nvPicPr>
        <p:blipFill rotWithShape="1">
          <a:blip r:embed="rId14">
            <a:extLst>
              <a:ext uri="{28A0092B-C50C-407E-A947-70E740481C1C}">
                <a14:useLocalDpi xmlns:a14="http://schemas.microsoft.com/office/drawing/2010/main" val="0"/>
              </a:ext>
            </a:extLst>
          </a:blip>
          <a:srcRect l="25593" t="47549" r="56127" b="33681"/>
          <a:stretch/>
        </p:blipFill>
        <p:spPr bwMode="auto">
          <a:xfrm>
            <a:off x="10497527" y="5928891"/>
            <a:ext cx="1694473" cy="929109"/>
          </a:xfrm>
          <a:prstGeom prst="rect">
            <a:avLst/>
          </a:prstGeom>
          <a:ln>
            <a:noFill/>
          </a:ln>
          <a:extLst>
            <a:ext uri="{53640926-AAD7-44D8-BBD7-CCE9431645EC}">
              <a14:shadowObscured xmlns:a14="http://schemas.microsoft.com/office/drawing/2010/main"/>
            </a:ext>
          </a:extLst>
        </p:spPr>
      </p:pic>
      <p:sp>
        <p:nvSpPr>
          <p:cNvPr id="10" name="TextBox 9">
            <a:extLst>
              <a:ext uri="{FF2B5EF4-FFF2-40B4-BE49-F238E27FC236}">
                <a16:creationId xmlns:a16="http://schemas.microsoft.com/office/drawing/2014/main" id="{B2616C9A-D3EA-2C4F-418B-8035C065C8D0}"/>
              </a:ext>
            </a:extLst>
          </p:cNvPr>
          <p:cNvSpPr txBox="1"/>
          <p:nvPr/>
        </p:nvSpPr>
        <p:spPr>
          <a:xfrm>
            <a:off x="1670685" y="1690688"/>
            <a:ext cx="2903913" cy="819070"/>
          </a:xfrm>
          <a:prstGeom prst="rect">
            <a:avLst/>
          </a:prstGeom>
          <a:noFill/>
        </p:spPr>
        <p:txBody>
          <a:bodyPr wrap="square" rtlCol="0">
            <a:spAutoFit/>
          </a:bodyPr>
          <a:lstStyle/>
          <a:p>
            <a:pPr>
              <a:lnSpc>
                <a:spcPct val="107000"/>
              </a:lnSpc>
              <a:spcAft>
                <a:spcPts val="800"/>
              </a:spcAft>
            </a:pPr>
            <a:r>
              <a:rPr lang="en-GB" sz="800" b="1" kern="100" dirty="0">
                <a:effectLst/>
                <a:latin typeface="Arial" panose="020B0604020202020204" pitchFamily="34" charset="0"/>
                <a:ea typeface="NSimSun" panose="02010609030101010101" pitchFamily="49" charset="-122"/>
                <a:cs typeface="Times New Roman" panose="02020603050405020304" pitchFamily="18" charset="0"/>
              </a:rPr>
              <a:t>David Burn</a:t>
            </a:r>
            <a:r>
              <a:rPr lang="en-GB" sz="800" b="1" kern="100" dirty="0">
                <a:latin typeface="Aptos" panose="020B0004020202020204" pitchFamily="34" charset="0"/>
                <a:ea typeface="NSimSun" panose="02010609030101010101" pitchFamily="49" charset="-122"/>
                <a:cs typeface="Times New Roman" panose="02020603050405020304" pitchFamily="18" charset="0"/>
              </a:rPr>
              <a:t> </a:t>
            </a:r>
            <a:r>
              <a:rPr lang="en-GB" sz="800" kern="100" dirty="0">
                <a:latin typeface="Aptos" panose="020B0004020202020204" pitchFamily="34" charset="0"/>
                <a:ea typeface="NSimSun" panose="02010609030101010101" pitchFamily="49" charset="-122"/>
                <a:cs typeface="Times New Roman" panose="02020603050405020304" pitchFamily="18" charset="0"/>
              </a:rPr>
              <a:t>- </a:t>
            </a:r>
            <a:r>
              <a:rPr lang="en-GB" sz="800" dirty="0">
                <a:effectLst/>
                <a:latin typeface="Arial" panose="020B0604020202020204" pitchFamily="34" charset="0"/>
                <a:ea typeface="NSimSun" panose="02010609030101010101" pitchFamily="49" charset="-122"/>
              </a:rPr>
              <a:t>Chair</a:t>
            </a:r>
          </a:p>
          <a:p>
            <a:r>
              <a:rPr lang="en-GB" sz="800" dirty="0">
                <a:effectLst/>
                <a:latin typeface="Arial" panose="020B0604020202020204" pitchFamily="34" charset="0"/>
                <a:ea typeface="NSimSun" panose="02010609030101010101" pitchFamily="49" charset="-122"/>
              </a:rPr>
              <a:t>Birtley Parish Council</a:t>
            </a:r>
          </a:p>
          <a:p>
            <a:endParaRPr lang="en-GB" sz="800" dirty="0">
              <a:effectLst/>
              <a:latin typeface="Arial" panose="020B0604020202020204" pitchFamily="34" charset="0"/>
              <a:ea typeface="NSimSun" panose="02010609030101010101" pitchFamily="49" charset="-122"/>
            </a:endParaRPr>
          </a:p>
          <a:p>
            <a:r>
              <a:rPr lang="en-GB" sz="800" dirty="0">
                <a:effectLst/>
                <a:latin typeface="Arial" panose="020B0604020202020204" pitchFamily="34" charset="0"/>
                <a:ea typeface="NSimSun" panose="02010609030101010101" pitchFamily="49" charset="-122"/>
              </a:rPr>
              <a:t>Member of the Finance and General Purposes Committee and Member of Application Review Committee</a:t>
            </a:r>
            <a:endParaRPr lang="en-GB" sz="800" dirty="0"/>
          </a:p>
        </p:txBody>
      </p:sp>
      <p:sp>
        <p:nvSpPr>
          <p:cNvPr id="12" name="TextBox 11">
            <a:extLst>
              <a:ext uri="{FF2B5EF4-FFF2-40B4-BE49-F238E27FC236}">
                <a16:creationId xmlns:a16="http://schemas.microsoft.com/office/drawing/2014/main" id="{0CBF7C14-CEB1-F28E-A50B-72A51AAF0B99}"/>
              </a:ext>
            </a:extLst>
          </p:cNvPr>
          <p:cNvSpPr txBox="1"/>
          <p:nvPr/>
        </p:nvSpPr>
        <p:spPr>
          <a:xfrm>
            <a:off x="1670685" y="2596317"/>
            <a:ext cx="2903913" cy="922432"/>
          </a:xfrm>
          <a:prstGeom prst="rect">
            <a:avLst/>
          </a:prstGeom>
          <a:noFill/>
        </p:spPr>
        <p:txBody>
          <a:bodyPr wrap="square" rtlCol="0">
            <a:spAutoFit/>
          </a:bodyPr>
          <a:lstStyle/>
          <a:p>
            <a:pPr>
              <a:lnSpc>
                <a:spcPct val="107000"/>
              </a:lnSpc>
              <a:spcAft>
                <a:spcPts val="800"/>
              </a:spcAft>
            </a:pPr>
            <a:r>
              <a:rPr lang="en-GB" sz="800" b="1" kern="100" dirty="0">
                <a:effectLst/>
                <a:latin typeface="Arial" panose="020B0604020202020204" pitchFamily="34" charset="0"/>
                <a:ea typeface="NSimSun" panose="02010609030101010101" pitchFamily="49" charset="-122"/>
                <a:cs typeface="Times New Roman" panose="02020603050405020304" pitchFamily="18" charset="0"/>
              </a:rPr>
              <a:t>Sarah Crone</a:t>
            </a:r>
            <a:r>
              <a:rPr lang="en-GB" sz="800" b="1" kern="100" dirty="0">
                <a:latin typeface="Aptos" panose="020B0004020202020204" pitchFamily="34" charset="0"/>
                <a:ea typeface="NSimSun" panose="02010609030101010101" pitchFamily="49" charset="-122"/>
                <a:cs typeface="Times New Roman" panose="02020603050405020304" pitchFamily="18" charset="0"/>
              </a:rPr>
              <a:t> </a:t>
            </a:r>
            <a:r>
              <a:rPr lang="en-GB" sz="800" kern="100" dirty="0">
                <a:latin typeface="Aptos" panose="020B0004020202020204" pitchFamily="34" charset="0"/>
                <a:ea typeface="NSimSun" panose="02010609030101010101" pitchFamily="49" charset="-122"/>
                <a:cs typeface="Times New Roman" panose="02020603050405020304" pitchFamily="18" charset="0"/>
              </a:rPr>
              <a:t>- </a:t>
            </a:r>
            <a:r>
              <a:rPr lang="en-GB" sz="800" dirty="0">
                <a:effectLst/>
                <a:latin typeface="Arial" panose="020B0604020202020204" pitchFamily="34" charset="0"/>
                <a:ea typeface="NSimSun" panose="02010609030101010101" pitchFamily="49" charset="-122"/>
              </a:rPr>
              <a:t>Vice Chair</a:t>
            </a:r>
          </a:p>
          <a:p>
            <a:pPr>
              <a:lnSpc>
                <a:spcPct val="107000"/>
              </a:lnSpc>
              <a:spcAft>
                <a:spcPts val="800"/>
              </a:spcAft>
            </a:pPr>
            <a:r>
              <a:rPr lang="en-GB" sz="800" dirty="0">
                <a:effectLst/>
                <a:latin typeface="Arial" panose="020B0604020202020204" pitchFamily="34" charset="0"/>
                <a:ea typeface="NSimSun" panose="02010609030101010101" pitchFamily="49" charset="-122"/>
              </a:rPr>
              <a:t>Lay member</a:t>
            </a:r>
          </a:p>
          <a:p>
            <a:pPr>
              <a:lnSpc>
                <a:spcPct val="107000"/>
              </a:lnSpc>
              <a:spcAft>
                <a:spcPts val="800"/>
              </a:spcAft>
            </a:pPr>
            <a:r>
              <a:rPr lang="en-GB" sz="800" dirty="0">
                <a:effectLst/>
                <a:latin typeface="Arial" panose="020B0604020202020204" pitchFamily="34" charset="0"/>
                <a:ea typeface="NSimSun" panose="02010609030101010101" pitchFamily="49" charset="-122"/>
              </a:rPr>
              <a:t>Chair of Application Review Committee</a:t>
            </a:r>
          </a:p>
          <a:p>
            <a:pPr>
              <a:lnSpc>
                <a:spcPct val="107000"/>
              </a:lnSpc>
              <a:spcAft>
                <a:spcPts val="800"/>
              </a:spcAft>
            </a:pPr>
            <a:endParaRPr lang="en-GB" sz="800" dirty="0"/>
          </a:p>
        </p:txBody>
      </p:sp>
      <p:sp>
        <p:nvSpPr>
          <p:cNvPr id="24" name="TextBox 23">
            <a:extLst>
              <a:ext uri="{FF2B5EF4-FFF2-40B4-BE49-F238E27FC236}">
                <a16:creationId xmlns:a16="http://schemas.microsoft.com/office/drawing/2014/main" id="{6EFE8C3A-87FC-C855-3FC3-B0B93C4D234A}"/>
              </a:ext>
            </a:extLst>
          </p:cNvPr>
          <p:cNvSpPr txBox="1"/>
          <p:nvPr/>
        </p:nvSpPr>
        <p:spPr>
          <a:xfrm>
            <a:off x="1701928" y="5177255"/>
            <a:ext cx="2903913" cy="922432"/>
          </a:xfrm>
          <a:prstGeom prst="rect">
            <a:avLst/>
          </a:prstGeom>
          <a:noFill/>
        </p:spPr>
        <p:txBody>
          <a:bodyPr wrap="square" rtlCol="0">
            <a:spAutoFit/>
          </a:bodyPr>
          <a:lstStyle/>
          <a:p>
            <a:pPr>
              <a:lnSpc>
                <a:spcPct val="107000"/>
              </a:lnSpc>
              <a:spcAft>
                <a:spcPts val="800"/>
              </a:spcAft>
            </a:pPr>
            <a:r>
              <a:rPr lang="en-GB" sz="800" b="1" dirty="0">
                <a:effectLst/>
                <a:latin typeface="Arial" panose="020B0604020202020204" pitchFamily="34" charset="0"/>
                <a:ea typeface="NSimSun" panose="02010609030101010101" pitchFamily="49" charset="-122"/>
              </a:rPr>
              <a:t>Peter Ramsden</a:t>
            </a:r>
          </a:p>
          <a:p>
            <a:pPr>
              <a:lnSpc>
                <a:spcPct val="107000"/>
              </a:lnSpc>
              <a:spcAft>
                <a:spcPts val="800"/>
              </a:spcAft>
            </a:pPr>
            <a:r>
              <a:rPr lang="en-GB" sz="800" dirty="0">
                <a:effectLst/>
                <a:latin typeface="Arial" panose="020B0604020202020204" pitchFamily="34" charset="0"/>
                <a:ea typeface="NSimSun" panose="02010609030101010101" pitchFamily="49" charset="-122"/>
              </a:rPr>
              <a:t>Bavington Parish Council</a:t>
            </a:r>
          </a:p>
          <a:p>
            <a:pPr>
              <a:lnSpc>
                <a:spcPct val="107000"/>
              </a:lnSpc>
              <a:spcAft>
                <a:spcPts val="800"/>
              </a:spcAft>
            </a:pPr>
            <a:r>
              <a:rPr lang="en-GB" sz="800" dirty="0">
                <a:effectLst/>
                <a:latin typeface="Arial" panose="020B0604020202020204" pitchFamily="34" charset="0"/>
                <a:ea typeface="NSimSun" panose="02010609030101010101" pitchFamily="49" charset="-122"/>
              </a:rPr>
              <a:t>Member of Application Review Committee</a:t>
            </a:r>
            <a:endParaRPr lang="en-GB" sz="800" dirty="0">
              <a:latin typeface="Arial" panose="020B0604020202020204" pitchFamily="34" charset="0"/>
              <a:ea typeface="NSimSun" panose="02010609030101010101" pitchFamily="49" charset="-122"/>
            </a:endParaRPr>
          </a:p>
          <a:p>
            <a:pPr>
              <a:lnSpc>
                <a:spcPct val="107000"/>
              </a:lnSpc>
              <a:spcAft>
                <a:spcPts val="800"/>
              </a:spcAft>
            </a:pPr>
            <a:endParaRPr lang="en-GB" sz="800" dirty="0"/>
          </a:p>
        </p:txBody>
      </p:sp>
      <p:sp>
        <p:nvSpPr>
          <p:cNvPr id="25" name="TextBox 24">
            <a:extLst>
              <a:ext uri="{FF2B5EF4-FFF2-40B4-BE49-F238E27FC236}">
                <a16:creationId xmlns:a16="http://schemas.microsoft.com/office/drawing/2014/main" id="{4DF70494-4137-E755-5618-9251AE83EE30}"/>
              </a:ext>
            </a:extLst>
          </p:cNvPr>
          <p:cNvSpPr txBox="1"/>
          <p:nvPr/>
        </p:nvSpPr>
        <p:spPr>
          <a:xfrm>
            <a:off x="1670684" y="4296321"/>
            <a:ext cx="2903913" cy="686983"/>
          </a:xfrm>
          <a:prstGeom prst="rect">
            <a:avLst/>
          </a:prstGeom>
          <a:noFill/>
        </p:spPr>
        <p:txBody>
          <a:bodyPr wrap="square" rtlCol="0">
            <a:spAutoFit/>
          </a:bodyPr>
          <a:lstStyle/>
          <a:p>
            <a:pPr>
              <a:lnSpc>
                <a:spcPct val="107000"/>
              </a:lnSpc>
              <a:spcAft>
                <a:spcPts val="800"/>
              </a:spcAft>
            </a:pPr>
            <a:r>
              <a:rPr lang="en-GB" sz="800" b="1" kern="100" dirty="0">
                <a:effectLst/>
                <a:latin typeface="Arial" panose="020B0604020202020204" pitchFamily="34" charset="0"/>
                <a:ea typeface="NSimSun" panose="02010609030101010101" pitchFamily="49" charset="-122"/>
                <a:cs typeface="Times New Roman" panose="02020603050405020304" pitchFamily="18" charset="0"/>
              </a:rPr>
              <a:t>Chris Robson</a:t>
            </a:r>
            <a:r>
              <a:rPr lang="en-GB" sz="800" b="1" kern="100" dirty="0">
                <a:latin typeface="Aptos" panose="020B0004020202020204" pitchFamily="34" charset="0"/>
                <a:ea typeface="NSimSun" panose="02010609030101010101" pitchFamily="49" charset="-122"/>
                <a:cs typeface="Times New Roman" panose="02020603050405020304" pitchFamily="18" charset="0"/>
              </a:rPr>
              <a:t> – </a:t>
            </a:r>
            <a:r>
              <a:rPr lang="en-GB" sz="800" dirty="0">
                <a:effectLst/>
                <a:latin typeface="Arial" panose="020B0604020202020204" pitchFamily="34" charset="0"/>
                <a:ea typeface="NSimSun" panose="02010609030101010101" pitchFamily="49" charset="-122"/>
              </a:rPr>
              <a:t>Treasurer</a:t>
            </a:r>
          </a:p>
          <a:p>
            <a:pPr>
              <a:lnSpc>
                <a:spcPct val="107000"/>
              </a:lnSpc>
              <a:spcAft>
                <a:spcPts val="800"/>
              </a:spcAft>
            </a:pPr>
            <a:r>
              <a:rPr lang="en-GB" sz="800" dirty="0">
                <a:effectLst/>
                <a:latin typeface="Arial" panose="020B0604020202020204" pitchFamily="34" charset="0"/>
                <a:ea typeface="NSimSun" panose="02010609030101010101" pitchFamily="49" charset="-122"/>
              </a:rPr>
              <a:t>Lay member</a:t>
            </a:r>
            <a:endParaRPr lang="en-GB" sz="800" dirty="0">
              <a:latin typeface="Arial" panose="020B0604020202020204" pitchFamily="34" charset="0"/>
              <a:ea typeface="NSimSun" panose="02010609030101010101" pitchFamily="49" charset="-122"/>
            </a:endParaRPr>
          </a:p>
          <a:p>
            <a:pPr>
              <a:lnSpc>
                <a:spcPct val="107000"/>
              </a:lnSpc>
              <a:spcAft>
                <a:spcPts val="800"/>
              </a:spcAft>
            </a:pPr>
            <a:r>
              <a:rPr lang="en-GB" sz="800" dirty="0">
                <a:effectLst/>
                <a:latin typeface="Arial" panose="020B0604020202020204" pitchFamily="34" charset="0"/>
                <a:ea typeface="NSimSun" panose="02010609030101010101" pitchFamily="49" charset="-122"/>
              </a:rPr>
              <a:t>Chair of the Finance and General Purposes Committee</a:t>
            </a:r>
            <a:endParaRPr lang="en-GB" sz="800" dirty="0"/>
          </a:p>
        </p:txBody>
      </p:sp>
      <p:sp>
        <p:nvSpPr>
          <p:cNvPr id="26" name="TextBox 25">
            <a:extLst>
              <a:ext uri="{FF2B5EF4-FFF2-40B4-BE49-F238E27FC236}">
                <a16:creationId xmlns:a16="http://schemas.microsoft.com/office/drawing/2014/main" id="{CE19DD56-369A-A8C3-D390-E0C0BA08923A}"/>
              </a:ext>
            </a:extLst>
          </p:cNvPr>
          <p:cNvSpPr txBox="1"/>
          <p:nvPr/>
        </p:nvSpPr>
        <p:spPr>
          <a:xfrm>
            <a:off x="1670683" y="3440959"/>
            <a:ext cx="2903913" cy="930255"/>
          </a:xfrm>
          <a:prstGeom prst="rect">
            <a:avLst/>
          </a:prstGeom>
          <a:noFill/>
        </p:spPr>
        <p:txBody>
          <a:bodyPr wrap="square" rtlCol="0">
            <a:spAutoFit/>
          </a:bodyPr>
          <a:lstStyle/>
          <a:p>
            <a:pPr>
              <a:lnSpc>
                <a:spcPct val="107000"/>
              </a:lnSpc>
              <a:spcAft>
                <a:spcPts val="800"/>
              </a:spcAft>
            </a:pPr>
            <a:r>
              <a:rPr lang="en-GB" sz="800" b="1" kern="100" dirty="0">
                <a:effectLst/>
                <a:latin typeface="Arial" panose="020B0604020202020204" pitchFamily="34" charset="0"/>
                <a:ea typeface="NSimSun" panose="02010609030101010101" pitchFamily="49" charset="-122"/>
                <a:cs typeface="Times New Roman" panose="02020603050405020304" pitchFamily="18" charset="0"/>
              </a:rPr>
              <a:t>Martin Chilvers</a:t>
            </a:r>
            <a:r>
              <a:rPr lang="en-GB" sz="800" b="1" kern="100" dirty="0">
                <a:latin typeface="Aptos" panose="020B0004020202020204" pitchFamily="34" charset="0"/>
                <a:ea typeface="NSimSun" panose="02010609030101010101" pitchFamily="49" charset="-122"/>
                <a:cs typeface="Times New Roman" panose="02020603050405020304" pitchFamily="18" charset="0"/>
              </a:rPr>
              <a:t> </a:t>
            </a:r>
          </a:p>
          <a:p>
            <a:pPr>
              <a:lnSpc>
                <a:spcPct val="107000"/>
              </a:lnSpc>
              <a:spcAft>
                <a:spcPts val="800"/>
              </a:spcAft>
            </a:pPr>
            <a:r>
              <a:rPr lang="en-GB" sz="800" dirty="0">
                <a:effectLst/>
                <a:latin typeface="Arial" panose="020B0604020202020204" pitchFamily="34" charset="0"/>
                <a:ea typeface="NSimSun" panose="02010609030101010101" pitchFamily="49" charset="-122"/>
              </a:rPr>
              <a:t>Company Secretary</a:t>
            </a:r>
          </a:p>
          <a:p>
            <a:r>
              <a:rPr lang="en-GB" sz="800" dirty="0">
                <a:effectLst/>
                <a:latin typeface="Arial" panose="020B0604020202020204" pitchFamily="34" charset="0"/>
                <a:ea typeface="NSimSun" panose="02010609030101010101" pitchFamily="49" charset="-122"/>
              </a:rPr>
              <a:t>Otterburn Parish Council</a:t>
            </a:r>
          </a:p>
          <a:p>
            <a:r>
              <a:rPr lang="en-GB" sz="800" dirty="0">
                <a:effectLst/>
                <a:latin typeface="Arial" panose="020B0604020202020204" pitchFamily="34" charset="0"/>
                <a:ea typeface="NSimSun" panose="02010609030101010101" pitchFamily="49" charset="-122"/>
              </a:rPr>
              <a:t>Member of the Finance and General Purposes Committee</a:t>
            </a:r>
          </a:p>
          <a:p>
            <a:endParaRPr lang="en-GB" sz="800" dirty="0"/>
          </a:p>
        </p:txBody>
      </p:sp>
      <p:sp>
        <p:nvSpPr>
          <p:cNvPr id="30" name="TextBox 29">
            <a:extLst>
              <a:ext uri="{FF2B5EF4-FFF2-40B4-BE49-F238E27FC236}">
                <a16:creationId xmlns:a16="http://schemas.microsoft.com/office/drawing/2014/main" id="{754A835D-C876-331E-80EB-DDB6BB7FEC1F}"/>
              </a:ext>
            </a:extLst>
          </p:cNvPr>
          <p:cNvSpPr txBox="1"/>
          <p:nvPr/>
        </p:nvSpPr>
        <p:spPr>
          <a:xfrm>
            <a:off x="6016354" y="1682986"/>
            <a:ext cx="2903913" cy="686983"/>
          </a:xfrm>
          <a:prstGeom prst="rect">
            <a:avLst/>
          </a:prstGeom>
          <a:noFill/>
        </p:spPr>
        <p:txBody>
          <a:bodyPr wrap="square" rtlCol="0">
            <a:spAutoFit/>
          </a:bodyPr>
          <a:lstStyle/>
          <a:p>
            <a:pPr>
              <a:lnSpc>
                <a:spcPct val="107000"/>
              </a:lnSpc>
              <a:spcAft>
                <a:spcPts val="800"/>
              </a:spcAft>
            </a:pPr>
            <a:r>
              <a:rPr lang="en-GB" sz="800" b="1" dirty="0">
                <a:effectLst/>
                <a:latin typeface="Arial" panose="020B0604020202020204" pitchFamily="34" charset="0"/>
                <a:ea typeface="NSimSun" panose="02010609030101010101" pitchFamily="49" charset="-122"/>
              </a:rPr>
              <a:t>Katie Wood</a:t>
            </a:r>
          </a:p>
          <a:p>
            <a:pPr>
              <a:lnSpc>
                <a:spcPct val="107000"/>
              </a:lnSpc>
              <a:spcAft>
                <a:spcPts val="800"/>
              </a:spcAft>
            </a:pPr>
            <a:r>
              <a:rPr lang="en-GB" sz="800" dirty="0">
                <a:effectLst/>
                <a:latin typeface="Arial" panose="020B0604020202020204" pitchFamily="34" charset="0"/>
                <a:ea typeface="NSimSun" panose="02010609030101010101" pitchFamily="49" charset="-122"/>
              </a:rPr>
              <a:t>Lay member</a:t>
            </a:r>
            <a:endParaRPr lang="en-GB" sz="800" dirty="0">
              <a:latin typeface="Arial" panose="020B0604020202020204" pitchFamily="34" charset="0"/>
              <a:ea typeface="NSimSun" panose="02010609030101010101" pitchFamily="49" charset="-122"/>
            </a:endParaRPr>
          </a:p>
          <a:p>
            <a:pPr>
              <a:lnSpc>
                <a:spcPct val="107000"/>
              </a:lnSpc>
              <a:spcAft>
                <a:spcPts val="800"/>
              </a:spcAft>
            </a:pPr>
            <a:r>
              <a:rPr lang="en-GB" sz="800" dirty="0">
                <a:effectLst/>
                <a:latin typeface="Arial" panose="020B0604020202020204" pitchFamily="34" charset="0"/>
                <a:ea typeface="NSimSun" panose="02010609030101010101" pitchFamily="49" charset="-122"/>
              </a:rPr>
              <a:t>Member of the Finance and General Purposes Committee</a:t>
            </a:r>
            <a:endParaRPr lang="en-GB" sz="800" dirty="0"/>
          </a:p>
        </p:txBody>
      </p:sp>
      <p:sp>
        <p:nvSpPr>
          <p:cNvPr id="31" name="TextBox 30">
            <a:extLst>
              <a:ext uri="{FF2B5EF4-FFF2-40B4-BE49-F238E27FC236}">
                <a16:creationId xmlns:a16="http://schemas.microsoft.com/office/drawing/2014/main" id="{9AF40AE8-FA4F-4E7C-A270-32142368C399}"/>
              </a:ext>
            </a:extLst>
          </p:cNvPr>
          <p:cNvSpPr txBox="1"/>
          <p:nvPr/>
        </p:nvSpPr>
        <p:spPr>
          <a:xfrm>
            <a:off x="6011159" y="2533387"/>
            <a:ext cx="2903913" cy="448777"/>
          </a:xfrm>
          <a:prstGeom prst="rect">
            <a:avLst/>
          </a:prstGeom>
          <a:noFill/>
        </p:spPr>
        <p:txBody>
          <a:bodyPr wrap="square" rtlCol="0">
            <a:spAutoFit/>
          </a:bodyPr>
          <a:lstStyle/>
          <a:p>
            <a:pPr>
              <a:lnSpc>
                <a:spcPct val="107000"/>
              </a:lnSpc>
              <a:spcAft>
                <a:spcPts val="800"/>
              </a:spcAft>
            </a:pPr>
            <a:r>
              <a:rPr lang="en-GB" sz="800" b="1" dirty="0">
                <a:effectLst/>
                <a:latin typeface="Arial" panose="020B0604020202020204" pitchFamily="34" charset="0"/>
                <a:ea typeface="NSimSun" panose="02010609030101010101" pitchFamily="49" charset="-122"/>
              </a:rPr>
              <a:t>Paul Cowie</a:t>
            </a:r>
          </a:p>
          <a:p>
            <a:pPr>
              <a:lnSpc>
                <a:spcPct val="107000"/>
              </a:lnSpc>
              <a:spcAft>
                <a:spcPts val="800"/>
              </a:spcAft>
            </a:pPr>
            <a:r>
              <a:rPr lang="en-GB" sz="800" dirty="0">
                <a:effectLst/>
                <a:latin typeface="Arial" panose="020B0604020202020204" pitchFamily="34" charset="0"/>
                <a:ea typeface="NSimSun" panose="02010609030101010101" pitchFamily="49" charset="-122"/>
              </a:rPr>
              <a:t>Elsdon Parish Council</a:t>
            </a:r>
          </a:p>
        </p:txBody>
      </p:sp>
      <p:sp>
        <p:nvSpPr>
          <p:cNvPr id="32" name="TextBox 31">
            <a:extLst>
              <a:ext uri="{FF2B5EF4-FFF2-40B4-BE49-F238E27FC236}">
                <a16:creationId xmlns:a16="http://schemas.microsoft.com/office/drawing/2014/main" id="{03F79227-CCE3-0592-C8A3-FD72E8D0F760}"/>
              </a:ext>
            </a:extLst>
          </p:cNvPr>
          <p:cNvSpPr txBox="1"/>
          <p:nvPr/>
        </p:nvSpPr>
        <p:spPr>
          <a:xfrm>
            <a:off x="6026745" y="3389046"/>
            <a:ext cx="2903913" cy="1156727"/>
          </a:xfrm>
          <a:prstGeom prst="rect">
            <a:avLst/>
          </a:prstGeom>
          <a:noFill/>
        </p:spPr>
        <p:txBody>
          <a:bodyPr wrap="square" rtlCol="0">
            <a:spAutoFit/>
          </a:bodyPr>
          <a:lstStyle/>
          <a:p>
            <a:pPr>
              <a:lnSpc>
                <a:spcPct val="107000"/>
              </a:lnSpc>
              <a:spcAft>
                <a:spcPts val="800"/>
              </a:spcAft>
            </a:pPr>
            <a:r>
              <a:rPr lang="en-GB" sz="800" b="1" kern="100" dirty="0">
                <a:effectLst/>
                <a:latin typeface="Arial" panose="020B0604020202020204" pitchFamily="34" charset="0"/>
                <a:ea typeface="NSimSun" panose="02010609030101010101" pitchFamily="49" charset="-122"/>
                <a:cs typeface="Times New Roman" panose="02020603050405020304" pitchFamily="18" charset="0"/>
              </a:rPr>
              <a:t>Lesley Gosling</a:t>
            </a:r>
          </a:p>
          <a:p>
            <a:pPr>
              <a:lnSpc>
                <a:spcPct val="107000"/>
              </a:lnSpc>
              <a:spcAft>
                <a:spcPts val="800"/>
              </a:spcAft>
            </a:pPr>
            <a:r>
              <a:rPr lang="en-GB" sz="800" dirty="0">
                <a:effectLst/>
                <a:latin typeface="Arial" panose="020B0604020202020204" pitchFamily="34" charset="0"/>
                <a:ea typeface="NSimSun" panose="02010609030101010101" pitchFamily="49" charset="-122"/>
              </a:rPr>
              <a:t>Lay member</a:t>
            </a:r>
          </a:p>
          <a:p>
            <a:pPr>
              <a:lnSpc>
                <a:spcPct val="107000"/>
              </a:lnSpc>
              <a:spcAft>
                <a:spcPts val="800"/>
              </a:spcAft>
            </a:pPr>
            <a:r>
              <a:rPr lang="en-GB" sz="800" dirty="0">
                <a:effectLst/>
                <a:latin typeface="Arial" panose="020B0604020202020204" pitchFamily="34" charset="0"/>
                <a:ea typeface="NSimSun" panose="02010609030101010101" pitchFamily="49" charset="-122"/>
              </a:rPr>
              <a:t>Member of Application Review Committee</a:t>
            </a:r>
            <a:endParaRPr lang="en-GB" sz="800" b="1" kern="100" dirty="0">
              <a:latin typeface="Arial" panose="020B0604020202020204" pitchFamily="34" charset="0"/>
              <a:ea typeface="NSimSun" panose="02010609030101010101" pitchFamily="49" charset="-122"/>
              <a:cs typeface="Times New Roman" panose="02020603050405020304" pitchFamily="18" charset="0"/>
            </a:endParaRPr>
          </a:p>
          <a:p>
            <a:pPr>
              <a:lnSpc>
                <a:spcPct val="107000"/>
              </a:lnSpc>
              <a:spcAft>
                <a:spcPts val="800"/>
              </a:spcAft>
            </a:pPr>
            <a:endParaRPr lang="en-GB" sz="800" b="1" kern="100" dirty="0">
              <a:effectLst/>
              <a:latin typeface="Arial" panose="020B0604020202020204" pitchFamily="34" charset="0"/>
              <a:ea typeface="NSimSun" panose="02010609030101010101" pitchFamily="49" charset="-122"/>
              <a:cs typeface="Times New Roman" panose="02020603050405020304" pitchFamily="18" charset="0"/>
            </a:endParaRPr>
          </a:p>
          <a:p>
            <a:pPr>
              <a:lnSpc>
                <a:spcPct val="107000"/>
              </a:lnSpc>
              <a:spcAft>
                <a:spcPts val="800"/>
              </a:spcAft>
            </a:pPr>
            <a:endParaRPr lang="en-GB" sz="800" dirty="0"/>
          </a:p>
        </p:txBody>
      </p:sp>
      <p:sp>
        <p:nvSpPr>
          <p:cNvPr id="33" name="TextBox 32">
            <a:extLst>
              <a:ext uri="{FF2B5EF4-FFF2-40B4-BE49-F238E27FC236}">
                <a16:creationId xmlns:a16="http://schemas.microsoft.com/office/drawing/2014/main" id="{36D098B6-3699-D6BD-583C-17508E94E605}"/>
              </a:ext>
            </a:extLst>
          </p:cNvPr>
          <p:cNvSpPr txBox="1"/>
          <p:nvPr/>
        </p:nvSpPr>
        <p:spPr>
          <a:xfrm>
            <a:off x="8322147" y="4209491"/>
            <a:ext cx="2903913" cy="219547"/>
          </a:xfrm>
          <a:prstGeom prst="rect">
            <a:avLst/>
          </a:prstGeom>
          <a:noFill/>
        </p:spPr>
        <p:txBody>
          <a:bodyPr wrap="square" rtlCol="0">
            <a:spAutoFit/>
          </a:bodyPr>
          <a:lstStyle/>
          <a:p>
            <a:pPr>
              <a:lnSpc>
                <a:spcPct val="107000"/>
              </a:lnSpc>
              <a:spcAft>
                <a:spcPts val="800"/>
              </a:spcAft>
            </a:pPr>
            <a:endParaRPr lang="en-GB" sz="800" dirty="0"/>
          </a:p>
        </p:txBody>
      </p:sp>
      <p:sp>
        <p:nvSpPr>
          <p:cNvPr id="34" name="TextBox 33">
            <a:extLst>
              <a:ext uri="{FF2B5EF4-FFF2-40B4-BE49-F238E27FC236}">
                <a16:creationId xmlns:a16="http://schemas.microsoft.com/office/drawing/2014/main" id="{3A64303B-F950-AAF5-DB81-1468E3C4DBD6}"/>
              </a:ext>
            </a:extLst>
          </p:cNvPr>
          <p:cNvSpPr txBox="1"/>
          <p:nvPr/>
        </p:nvSpPr>
        <p:spPr>
          <a:xfrm>
            <a:off x="6042331" y="5104123"/>
            <a:ext cx="2903913" cy="1156727"/>
          </a:xfrm>
          <a:prstGeom prst="rect">
            <a:avLst/>
          </a:prstGeom>
          <a:noFill/>
        </p:spPr>
        <p:txBody>
          <a:bodyPr wrap="square" rtlCol="0">
            <a:spAutoFit/>
          </a:bodyPr>
          <a:lstStyle/>
          <a:p>
            <a:pPr>
              <a:lnSpc>
                <a:spcPct val="107000"/>
              </a:lnSpc>
              <a:spcAft>
                <a:spcPts val="800"/>
              </a:spcAft>
            </a:pPr>
            <a:r>
              <a:rPr lang="en-GB" sz="800" b="1" dirty="0">
                <a:effectLst/>
                <a:latin typeface="Arial" panose="020B0604020202020204" pitchFamily="34" charset="0"/>
                <a:ea typeface="NSimSun" panose="02010609030101010101" pitchFamily="49" charset="-122"/>
              </a:rPr>
              <a:t>Deb Walton</a:t>
            </a:r>
          </a:p>
          <a:p>
            <a:pPr>
              <a:lnSpc>
                <a:spcPct val="107000"/>
              </a:lnSpc>
              <a:spcAft>
                <a:spcPts val="800"/>
              </a:spcAft>
            </a:pPr>
            <a:r>
              <a:rPr lang="en-GB" sz="800" dirty="0">
                <a:effectLst/>
                <a:latin typeface="Arial" panose="020B0604020202020204" pitchFamily="34" charset="0"/>
                <a:ea typeface="NSimSun" panose="02010609030101010101" pitchFamily="49" charset="-122"/>
              </a:rPr>
              <a:t>Lay member</a:t>
            </a:r>
          </a:p>
          <a:p>
            <a:pPr>
              <a:lnSpc>
                <a:spcPct val="107000"/>
              </a:lnSpc>
              <a:spcAft>
                <a:spcPts val="800"/>
              </a:spcAft>
            </a:pPr>
            <a:r>
              <a:rPr lang="en-GB" sz="800" dirty="0">
                <a:effectLst/>
                <a:latin typeface="Arial" panose="020B0604020202020204" pitchFamily="34" charset="0"/>
                <a:ea typeface="NSimSun" panose="02010609030101010101" pitchFamily="49" charset="-122"/>
              </a:rPr>
              <a:t>Member of the Application Review Committee</a:t>
            </a:r>
          </a:p>
          <a:p>
            <a:pPr>
              <a:lnSpc>
                <a:spcPct val="107000"/>
              </a:lnSpc>
              <a:spcAft>
                <a:spcPts val="800"/>
              </a:spcAft>
            </a:pPr>
            <a:endParaRPr lang="en-GB" sz="800" dirty="0">
              <a:latin typeface="Arial" panose="020B0604020202020204" pitchFamily="34" charset="0"/>
              <a:ea typeface="NSimSun" panose="02010609030101010101" pitchFamily="49" charset="-122"/>
            </a:endParaRPr>
          </a:p>
          <a:p>
            <a:pPr>
              <a:lnSpc>
                <a:spcPct val="107000"/>
              </a:lnSpc>
              <a:spcAft>
                <a:spcPts val="800"/>
              </a:spcAft>
            </a:pPr>
            <a:endParaRPr lang="en-GB" sz="800" dirty="0"/>
          </a:p>
        </p:txBody>
      </p:sp>
      <p:sp>
        <p:nvSpPr>
          <p:cNvPr id="46" name="TextBox 45">
            <a:extLst>
              <a:ext uri="{FF2B5EF4-FFF2-40B4-BE49-F238E27FC236}">
                <a16:creationId xmlns:a16="http://schemas.microsoft.com/office/drawing/2014/main" id="{5321FE04-04B9-1268-46BD-13B29C663A5A}"/>
              </a:ext>
            </a:extLst>
          </p:cNvPr>
          <p:cNvSpPr txBox="1"/>
          <p:nvPr/>
        </p:nvSpPr>
        <p:spPr>
          <a:xfrm>
            <a:off x="6026744" y="4264638"/>
            <a:ext cx="2903913" cy="1156727"/>
          </a:xfrm>
          <a:prstGeom prst="rect">
            <a:avLst/>
          </a:prstGeom>
          <a:noFill/>
        </p:spPr>
        <p:txBody>
          <a:bodyPr wrap="square" rtlCol="0">
            <a:spAutoFit/>
          </a:bodyPr>
          <a:lstStyle/>
          <a:p>
            <a:pPr>
              <a:lnSpc>
                <a:spcPct val="107000"/>
              </a:lnSpc>
              <a:spcAft>
                <a:spcPts val="800"/>
              </a:spcAft>
            </a:pPr>
            <a:r>
              <a:rPr lang="en-GB" sz="800" b="1" dirty="0">
                <a:effectLst/>
                <a:latin typeface="Arial" panose="020B0604020202020204" pitchFamily="34" charset="0"/>
                <a:ea typeface="NSimSun" panose="02010609030101010101" pitchFamily="49" charset="-122"/>
              </a:rPr>
              <a:t>Alison Thomson</a:t>
            </a:r>
          </a:p>
          <a:p>
            <a:pPr>
              <a:lnSpc>
                <a:spcPct val="107000"/>
              </a:lnSpc>
              <a:spcAft>
                <a:spcPts val="800"/>
              </a:spcAft>
            </a:pPr>
            <a:r>
              <a:rPr lang="en-GB" sz="800" dirty="0">
                <a:effectLst/>
                <a:latin typeface="Arial" panose="020B0604020202020204" pitchFamily="34" charset="0"/>
                <a:ea typeface="NSimSun" panose="02010609030101010101" pitchFamily="49" charset="-122"/>
              </a:rPr>
              <a:t>Corsenside Parish representative</a:t>
            </a:r>
          </a:p>
          <a:p>
            <a:pPr>
              <a:lnSpc>
                <a:spcPct val="107000"/>
              </a:lnSpc>
              <a:spcAft>
                <a:spcPts val="800"/>
              </a:spcAft>
            </a:pPr>
            <a:r>
              <a:rPr lang="en-GB" sz="800" dirty="0">
                <a:effectLst/>
                <a:latin typeface="Arial" panose="020B0604020202020204" pitchFamily="34" charset="0"/>
                <a:ea typeface="NSimSun" panose="02010609030101010101" pitchFamily="49" charset="-122"/>
              </a:rPr>
              <a:t>Member of the Finance and General Purposes Committee</a:t>
            </a:r>
            <a:endParaRPr lang="en-GB" sz="800" dirty="0">
              <a:latin typeface="Arial" panose="020B0604020202020204" pitchFamily="34" charset="0"/>
              <a:ea typeface="NSimSun" panose="02010609030101010101" pitchFamily="49" charset="-122"/>
            </a:endParaRPr>
          </a:p>
          <a:p>
            <a:pPr>
              <a:lnSpc>
                <a:spcPct val="107000"/>
              </a:lnSpc>
              <a:spcAft>
                <a:spcPts val="800"/>
              </a:spcAft>
            </a:pPr>
            <a:endParaRPr lang="en-GB" sz="800" dirty="0">
              <a:effectLst/>
              <a:latin typeface="Arial" panose="020B0604020202020204" pitchFamily="34" charset="0"/>
              <a:ea typeface="NSimSun" panose="02010609030101010101" pitchFamily="49" charset="-122"/>
            </a:endParaRPr>
          </a:p>
          <a:p>
            <a:pPr>
              <a:lnSpc>
                <a:spcPct val="107000"/>
              </a:lnSpc>
              <a:spcAft>
                <a:spcPts val="800"/>
              </a:spcAft>
            </a:pPr>
            <a:endParaRPr lang="en-GB" sz="800" dirty="0"/>
          </a:p>
        </p:txBody>
      </p:sp>
    </p:spTree>
    <p:extLst>
      <p:ext uri="{BB962C8B-B14F-4D97-AF65-F5344CB8AC3E}">
        <p14:creationId xmlns:p14="http://schemas.microsoft.com/office/powerpoint/2010/main" val="18474014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56D555-34E9-BB0F-743B-F80DE6D60C0C}"/>
            </a:ext>
          </a:extLst>
        </p:cNvPr>
        <p:cNvGrpSpPr/>
        <p:nvPr/>
      </p:nvGrpSpPr>
      <p:grpSpPr>
        <a:xfrm>
          <a:off x="0" y="0"/>
          <a:ext cx="0" cy="0"/>
          <a:chOff x="0" y="0"/>
          <a:chExt cx="0" cy="0"/>
        </a:xfrm>
      </p:grpSpPr>
      <p:pic>
        <p:nvPicPr>
          <p:cNvPr id="50" name="Picture 49" descr="A person wearing glasses and a black shirt&#10;&#10;Description automatically generated">
            <a:extLst>
              <a:ext uri="{FF2B5EF4-FFF2-40B4-BE49-F238E27FC236}">
                <a16:creationId xmlns:a16="http://schemas.microsoft.com/office/drawing/2014/main" id="{6985BBEB-2998-F208-CD10-3DF8D2D2C890}"/>
              </a:ext>
            </a:extLst>
          </p:cNvPr>
          <p:cNvPicPr>
            <a:picLocks noChangeAspect="1"/>
          </p:cNvPicPr>
          <p:nvPr/>
        </p:nvPicPr>
        <p:blipFill rotWithShape="1">
          <a:blip r:embed="rId2" r:link="rId3" cstate="print">
            <a:extLst>
              <a:ext uri="{28A0092B-C50C-407E-A947-70E740481C1C}">
                <a14:useLocalDpi xmlns:a14="http://schemas.microsoft.com/office/drawing/2010/main" val="0"/>
              </a:ext>
            </a:extLst>
          </a:blip>
          <a:srcRect l="3178" t="21803"/>
          <a:stretch>
            <a:fillRect/>
          </a:stretch>
        </p:blipFill>
        <p:spPr bwMode="auto">
          <a:xfrm>
            <a:off x="813181" y="1715384"/>
            <a:ext cx="792630" cy="853543"/>
          </a:xfrm>
          <a:prstGeom prst="rect">
            <a:avLst/>
          </a:prstGeom>
          <a:noFill/>
          <a:ln>
            <a:noFill/>
          </a:ln>
          <a:extLst>
            <a:ext uri="{53640926-AAD7-44D8-BBD7-CCE9431645EC}">
              <a14:shadowObscured xmlns:a14="http://schemas.microsoft.com/office/drawing/2010/main"/>
            </a:ext>
          </a:extLst>
        </p:spPr>
      </p:pic>
      <p:pic>
        <p:nvPicPr>
          <p:cNvPr id="51" name="Picture 50" descr="A person smiling for a selfie&#10;&#10;Description automatically generated">
            <a:extLst>
              <a:ext uri="{FF2B5EF4-FFF2-40B4-BE49-F238E27FC236}">
                <a16:creationId xmlns:a16="http://schemas.microsoft.com/office/drawing/2014/main" id="{BFB455BD-16CF-3DD5-7B17-785A6A916EF6}"/>
              </a:ext>
            </a:extLst>
          </p:cNvPr>
          <p:cNvPicPr>
            <a:picLocks noChangeAspect="1"/>
          </p:cNvPicPr>
          <p:nvPr/>
        </p:nvPicPr>
        <p:blipFill>
          <a:blip r:embed="rId4"/>
          <a:srcRect t="5893" r="2008" b="17067"/>
          <a:stretch/>
        </p:blipFill>
        <p:spPr>
          <a:xfrm>
            <a:off x="815260" y="2587593"/>
            <a:ext cx="800943" cy="839184"/>
          </a:xfrm>
          <a:prstGeom prst="rect">
            <a:avLst/>
          </a:prstGeom>
        </p:spPr>
      </p:pic>
      <p:pic>
        <p:nvPicPr>
          <p:cNvPr id="52" name="Picture 51">
            <a:extLst>
              <a:ext uri="{FF2B5EF4-FFF2-40B4-BE49-F238E27FC236}">
                <a16:creationId xmlns:a16="http://schemas.microsoft.com/office/drawing/2014/main" id="{E2E8E465-1270-ACE5-D3EE-95BB43000338}"/>
              </a:ext>
            </a:extLst>
          </p:cNvPr>
          <p:cNvPicPr>
            <a:picLocks noChangeAspect="1"/>
          </p:cNvPicPr>
          <p:nvPr/>
        </p:nvPicPr>
        <p:blipFill>
          <a:blip r:embed="rId5" cstate="print">
            <a:extLst>
              <a:ext uri="{28A0092B-C50C-407E-A947-70E740481C1C}">
                <a14:useLocalDpi xmlns:a14="http://schemas.microsoft.com/office/drawing/2010/main" val="0"/>
              </a:ext>
            </a:extLst>
          </a:blip>
          <a:srcRect l="10457" t="22987" b="30309"/>
          <a:stretch/>
        </p:blipFill>
        <p:spPr bwMode="auto">
          <a:xfrm flipH="1">
            <a:off x="813179" y="3434778"/>
            <a:ext cx="800943" cy="839184"/>
          </a:xfrm>
          <a:prstGeom prst="rect">
            <a:avLst/>
          </a:prstGeom>
          <a:noFill/>
          <a:ln>
            <a:noFill/>
          </a:ln>
        </p:spPr>
      </p:pic>
      <p:pic>
        <p:nvPicPr>
          <p:cNvPr id="53" name="Picture 52" descr="A person smiling for the camera&#10;&#10;Description automatically generated with medium confidence">
            <a:extLst>
              <a:ext uri="{FF2B5EF4-FFF2-40B4-BE49-F238E27FC236}">
                <a16:creationId xmlns:a16="http://schemas.microsoft.com/office/drawing/2014/main" id="{61E47E25-B66B-4710-E1F1-F4B5F4296AA9}"/>
              </a:ext>
            </a:extLst>
          </p:cNvPr>
          <p:cNvPicPr>
            <a:picLocks noChangeAspect="1"/>
          </p:cNvPicPr>
          <p:nvPr/>
        </p:nvPicPr>
        <p:blipFill>
          <a:blip r:embed="rId6" cstate="print">
            <a:extLst>
              <a:ext uri="{28A0092B-C50C-407E-A947-70E740481C1C}">
                <a14:useLocalDpi xmlns:a14="http://schemas.microsoft.com/office/drawing/2010/main" val="0"/>
              </a:ext>
            </a:extLst>
          </a:blip>
          <a:srcRect l="-565" t="8079" r="-565" b="2380"/>
          <a:stretch/>
        </p:blipFill>
        <p:spPr bwMode="auto">
          <a:xfrm>
            <a:off x="813179" y="4297794"/>
            <a:ext cx="803811" cy="852735"/>
          </a:xfrm>
          <a:prstGeom prst="rect">
            <a:avLst/>
          </a:prstGeom>
          <a:solidFill>
            <a:srgbClr val="FFFFFF"/>
          </a:solidFill>
          <a:ln>
            <a:noFill/>
          </a:ln>
        </p:spPr>
      </p:pic>
      <p:sp>
        <p:nvSpPr>
          <p:cNvPr id="2" name="Title 1">
            <a:extLst>
              <a:ext uri="{FF2B5EF4-FFF2-40B4-BE49-F238E27FC236}">
                <a16:creationId xmlns:a16="http://schemas.microsoft.com/office/drawing/2014/main" id="{EED1648F-B992-88FE-2119-FE0D476FF5A3}"/>
              </a:ext>
            </a:extLst>
          </p:cNvPr>
          <p:cNvSpPr>
            <a:spLocks noGrp="1"/>
          </p:cNvSpPr>
          <p:nvPr>
            <p:ph type="title"/>
          </p:nvPr>
        </p:nvSpPr>
        <p:spPr>
          <a:xfrm>
            <a:off x="769938" y="396353"/>
            <a:ext cx="10515600" cy="1325563"/>
          </a:xfrm>
        </p:spPr>
        <p:txBody>
          <a:bodyPr/>
          <a:lstStyle/>
          <a:p>
            <a:r>
              <a:rPr lang="en-GB" dirty="0">
                <a:solidFill>
                  <a:srgbClr val="4DA4AD"/>
                </a:solidFill>
              </a:rPr>
              <a:t>CIC Directors</a:t>
            </a:r>
          </a:p>
        </p:txBody>
      </p:sp>
      <p:pic>
        <p:nvPicPr>
          <p:cNvPr id="4" name="Picture 3">
            <a:extLst>
              <a:ext uri="{FF2B5EF4-FFF2-40B4-BE49-F238E27FC236}">
                <a16:creationId xmlns:a16="http://schemas.microsoft.com/office/drawing/2014/main" id="{AD7B24DD-D6EA-B026-5854-82D4F9C2DC2E}"/>
              </a:ext>
            </a:extLst>
          </p:cNvPr>
          <p:cNvPicPr>
            <a:picLocks noChangeAspect="1"/>
          </p:cNvPicPr>
          <p:nvPr/>
        </p:nvPicPr>
        <p:blipFill rotWithShape="1">
          <a:blip r:embed="rId7">
            <a:extLst>
              <a:ext uri="{28A0092B-C50C-407E-A947-70E740481C1C}">
                <a14:useLocalDpi xmlns:a14="http://schemas.microsoft.com/office/drawing/2010/main" val="0"/>
              </a:ext>
            </a:extLst>
          </a:blip>
          <a:srcRect l="26457" t="30282" r="41381" b="51950"/>
          <a:stretch/>
        </p:blipFill>
        <p:spPr bwMode="auto">
          <a:xfrm>
            <a:off x="8380049" y="247599"/>
            <a:ext cx="3811951" cy="1118117"/>
          </a:xfrm>
          <a:prstGeom prst="rect">
            <a:avLst/>
          </a:prstGeom>
          <a:ln>
            <a:noFill/>
          </a:ln>
          <a:extLst>
            <a:ext uri="{53640926-AAD7-44D8-BBD7-CCE9431645EC}">
              <a14:shadowObscured xmlns:a14="http://schemas.microsoft.com/office/drawing/2010/main"/>
            </a:ext>
          </a:extLst>
        </p:spPr>
      </p:pic>
      <p:pic>
        <p:nvPicPr>
          <p:cNvPr id="5" name="Picture 4">
            <a:extLst>
              <a:ext uri="{FF2B5EF4-FFF2-40B4-BE49-F238E27FC236}">
                <a16:creationId xmlns:a16="http://schemas.microsoft.com/office/drawing/2014/main" id="{D25957FF-E197-0849-9972-8278E332082B}"/>
              </a:ext>
            </a:extLst>
          </p:cNvPr>
          <p:cNvPicPr>
            <a:picLocks noChangeAspect="1"/>
          </p:cNvPicPr>
          <p:nvPr/>
        </p:nvPicPr>
        <p:blipFill rotWithShape="1">
          <a:blip r:embed="rId8">
            <a:extLst>
              <a:ext uri="{28A0092B-C50C-407E-A947-70E740481C1C}">
                <a14:useLocalDpi xmlns:a14="http://schemas.microsoft.com/office/drawing/2010/main" val="0"/>
              </a:ext>
            </a:extLst>
          </a:blip>
          <a:srcRect l="25593" t="47549" r="56127" b="33681"/>
          <a:stretch/>
        </p:blipFill>
        <p:spPr bwMode="auto">
          <a:xfrm>
            <a:off x="10497527" y="5928891"/>
            <a:ext cx="1694473" cy="929109"/>
          </a:xfrm>
          <a:prstGeom prst="rect">
            <a:avLst/>
          </a:prstGeom>
          <a:ln>
            <a:noFill/>
          </a:ln>
          <a:extLst>
            <a:ext uri="{53640926-AAD7-44D8-BBD7-CCE9431645EC}">
              <a14:shadowObscured xmlns:a14="http://schemas.microsoft.com/office/drawing/2010/main"/>
            </a:ext>
          </a:extLst>
        </p:spPr>
      </p:pic>
      <p:sp>
        <p:nvSpPr>
          <p:cNvPr id="10" name="TextBox 9">
            <a:extLst>
              <a:ext uri="{FF2B5EF4-FFF2-40B4-BE49-F238E27FC236}">
                <a16:creationId xmlns:a16="http://schemas.microsoft.com/office/drawing/2014/main" id="{62FD7DB4-86CD-7F77-6809-CA9345B3E001}"/>
              </a:ext>
            </a:extLst>
          </p:cNvPr>
          <p:cNvSpPr txBox="1"/>
          <p:nvPr/>
        </p:nvSpPr>
        <p:spPr>
          <a:xfrm>
            <a:off x="1584960" y="1690688"/>
            <a:ext cx="2903913" cy="686983"/>
          </a:xfrm>
          <a:prstGeom prst="rect">
            <a:avLst/>
          </a:prstGeom>
          <a:noFill/>
        </p:spPr>
        <p:txBody>
          <a:bodyPr wrap="square" rtlCol="0">
            <a:spAutoFit/>
          </a:bodyPr>
          <a:lstStyle/>
          <a:p>
            <a:pPr>
              <a:lnSpc>
                <a:spcPct val="107000"/>
              </a:lnSpc>
              <a:spcAft>
                <a:spcPts val="800"/>
              </a:spcAft>
            </a:pPr>
            <a:r>
              <a:rPr lang="en-GB" sz="800" b="1" dirty="0">
                <a:effectLst/>
                <a:latin typeface="Arial" panose="020B0604020202020204" pitchFamily="34" charset="0"/>
                <a:ea typeface="NSimSun" panose="02010609030101010101" pitchFamily="49" charset="-122"/>
              </a:rPr>
              <a:t>Rev Sarah Lunn</a:t>
            </a:r>
          </a:p>
          <a:p>
            <a:pPr>
              <a:lnSpc>
                <a:spcPct val="107000"/>
              </a:lnSpc>
              <a:spcAft>
                <a:spcPts val="800"/>
              </a:spcAft>
            </a:pPr>
            <a:r>
              <a:rPr lang="en-GB" sz="800" dirty="0">
                <a:effectLst/>
                <a:latin typeface="Arial" panose="020B0604020202020204" pitchFamily="34" charset="0"/>
                <a:ea typeface="NSimSun" panose="02010609030101010101" pitchFamily="49" charset="-122"/>
              </a:rPr>
              <a:t>Lay member</a:t>
            </a:r>
            <a:endParaRPr lang="en-GB" sz="800" dirty="0">
              <a:latin typeface="Arial" panose="020B0604020202020204" pitchFamily="34" charset="0"/>
              <a:ea typeface="NSimSun" panose="02010609030101010101" pitchFamily="49" charset="-122"/>
            </a:endParaRPr>
          </a:p>
          <a:p>
            <a:pPr>
              <a:lnSpc>
                <a:spcPct val="107000"/>
              </a:lnSpc>
              <a:spcAft>
                <a:spcPts val="800"/>
              </a:spcAft>
            </a:pPr>
            <a:r>
              <a:rPr lang="en-GB" sz="800" dirty="0">
                <a:effectLst/>
                <a:latin typeface="Arial" panose="020B0604020202020204" pitchFamily="34" charset="0"/>
                <a:ea typeface="NSimSun" panose="02010609030101010101" pitchFamily="49" charset="-122"/>
              </a:rPr>
              <a:t>Member of the Application Review Committee</a:t>
            </a:r>
            <a:endParaRPr lang="en-GB" sz="800" dirty="0"/>
          </a:p>
        </p:txBody>
      </p:sp>
      <p:sp>
        <p:nvSpPr>
          <p:cNvPr id="12" name="TextBox 11">
            <a:extLst>
              <a:ext uri="{FF2B5EF4-FFF2-40B4-BE49-F238E27FC236}">
                <a16:creationId xmlns:a16="http://schemas.microsoft.com/office/drawing/2014/main" id="{218B6D82-3BEF-7058-9C13-D69E162CCB72}"/>
              </a:ext>
            </a:extLst>
          </p:cNvPr>
          <p:cNvSpPr txBox="1"/>
          <p:nvPr/>
        </p:nvSpPr>
        <p:spPr>
          <a:xfrm>
            <a:off x="1584960" y="2596317"/>
            <a:ext cx="2903913" cy="922432"/>
          </a:xfrm>
          <a:prstGeom prst="rect">
            <a:avLst/>
          </a:prstGeom>
          <a:noFill/>
        </p:spPr>
        <p:txBody>
          <a:bodyPr wrap="square" rtlCol="0">
            <a:spAutoFit/>
          </a:bodyPr>
          <a:lstStyle/>
          <a:p>
            <a:pPr>
              <a:lnSpc>
                <a:spcPct val="107000"/>
              </a:lnSpc>
              <a:spcAft>
                <a:spcPts val="800"/>
              </a:spcAft>
            </a:pPr>
            <a:r>
              <a:rPr lang="en-GB" sz="800" b="1" dirty="0">
                <a:effectLst/>
                <a:latin typeface="Arial" panose="020B0604020202020204" pitchFamily="34" charset="0"/>
                <a:ea typeface="NSimSun" panose="02010609030101010101" pitchFamily="49" charset="-122"/>
              </a:rPr>
              <a:t>Martin Dickson-Green</a:t>
            </a:r>
          </a:p>
          <a:p>
            <a:pPr>
              <a:lnSpc>
                <a:spcPct val="107000"/>
              </a:lnSpc>
              <a:spcAft>
                <a:spcPts val="800"/>
              </a:spcAft>
            </a:pPr>
            <a:r>
              <a:rPr lang="en-GB" sz="800" dirty="0">
                <a:effectLst/>
                <a:latin typeface="Arial" panose="020B0604020202020204" pitchFamily="34" charset="0"/>
                <a:ea typeface="NSimSun" panose="02010609030101010101" pitchFamily="49" charset="-122"/>
              </a:rPr>
              <a:t>Lay member</a:t>
            </a:r>
          </a:p>
          <a:p>
            <a:pPr>
              <a:lnSpc>
                <a:spcPct val="107000"/>
              </a:lnSpc>
              <a:spcAft>
                <a:spcPts val="800"/>
              </a:spcAft>
            </a:pPr>
            <a:r>
              <a:rPr lang="en-GB" sz="800" dirty="0">
                <a:effectLst/>
                <a:latin typeface="Arial" panose="020B0604020202020204" pitchFamily="34" charset="0"/>
                <a:ea typeface="NSimSun" panose="02010609030101010101" pitchFamily="49" charset="-122"/>
              </a:rPr>
              <a:t>Member of the Application Review Committee</a:t>
            </a:r>
            <a:endParaRPr lang="en-GB" sz="800" dirty="0">
              <a:latin typeface="Arial" panose="020B0604020202020204" pitchFamily="34" charset="0"/>
              <a:ea typeface="NSimSun" panose="02010609030101010101" pitchFamily="49" charset="-122"/>
            </a:endParaRPr>
          </a:p>
          <a:p>
            <a:pPr>
              <a:lnSpc>
                <a:spcPct val="107000"/>
              </a:lnSpc>
              <a:spcAft>
                <a:spcPts val="800"/>
              </a:spcAft>
            </a:pPr>
            <a:endParaRPr lang="en-GB" sz="800" dirty="0"/>
          </a:p>
        </p:txBody>
      </p:sp>
      <p:sp>
        <p:nvSpPr>
          <p:cNvPr id="25" name="TextBox 24">
            <a:extLst>
              <a:ext uri="{FF2B5EF4-FFF2-40B4-BE49-F238E27FC236}">
                <a16:creationId xmlns:a16="http://schemas.microsoft.com/office/drawing/2014/main" id="{B7F0FE67-84C2-B7FA-78D2-5D5CCB078172}"/>
              </a:ext>
            </a:extLst>
          </p:cNvPr>
          <p:cNvSpPr txBox="1"/>
          <p:nvPr/>
        </p:nvSpPr>
        <p:spPr>
          <a:xfrm>
            <a:off x="1584959" y="4296321"/>
            <a:ext cx="2903913" cy="452688"/>
          </a:xfrm>
          <a:prstGeom prst="rect">
            <a:avLst/>
          </a:prstGeom>
          <a:noFill/>
        </p:spPr>
        <p:txBody>
          <a:bodyPr wrap="square" rtlCol="0">
            <a:spAutoFit/>
          </a:bodyPr>
          <a:lstStyle/>
          <a:p>
            <a:pPr>
              <a:lnSpc>
                <a:spcPct val="107000"/>
              </a:lnSpc>
              <a:spcAft>
                <a:spcPts val="800"/>
              </a:spcAft>
            </a:pPr>
            <a:r>
              <a:rPr lang="en-GB" sz="800" b="1" dirty="0">
                <a:effectLst/>
                <a:latin typeface="Arial" panose="020B0604020202020204" pitchFamily="34" charset="0"/>
                <a:ea typeface="NSimSun" panose="02010609030101010101" pitchFamily="49" charset="-122"/>
              </a:rPr>
              <a:t>Jo Willis</a:t>
            </a:r>
          </a:p>
          <a:p>
            <a:pPr>
              <a:lnSpc>
                <a:spcPct val="107000"/>
              </a:lnSpc>
              <a:spcAft>
                <a:spcPts val="800"/>
              </a:spcAft>
            </a:pPr>
            <a:r>
              <a:rPr lang="en-GB" sz="800" dirty="0">
                <a:effectLst/>
                <a:latin typeface="Arial" panose="020B0604020202020204" pitchFamily="34" charset="0"/>
                <a:ea typeface="NSimSun" panose="02010609030101010101" pitchFamily="49" charset="-122"/>
              </a:rPr>
              <a:t>Community Development Officer</a:t>
            </a:r>
            <a:endParaRPr lang="en-GB" sz="800" dirty="0"/>
          </a:p>
        </p:txBody>
      </p:sp>
      <p:sp>
        <p:nvSpPr>
          <p:cNvPr id="26" name="TextBox 25">
            <a:extLst>
              <a:ext uri="{FF2B5EF4-FFF2-40B4-BE49-F238E27FC236}">
                <a16:creationId xmlns:a16="http://schemas.microsoft.com/office/drawing/2014/main" id="{AA888F34-8D82-4B9B-06A4-245D472243CA}"/>
              </a:ext>
            </a:extLst>
          </p:cNvPr>
          <p:cNvSpPr txBox="1"/>
          <p:nvPr/>
        </p:nvSpPr>
        <p:spPr>
          <a:xfrm>
            <a:off x="1584958" y="3440959"/>
            <a:ext cx="2903913" cy="688137"/>
          </a:xfrm>
          <a:prstGeom prst="rect">
            <a:avLst/>
          </a:prstGeom>
          <a:noFill/>
        </p:spPr>
        <p:txBody>
          <a:bodyPr wrap="square" rtlCol="0">
            <a:spAutoFit/>
          </a:bodyPr>
          <a:lstStyle/>
          <a:p>
            <a:pPr>
              <a:lnSpc>
                <a:spcPct val="107000"/>
              </a:lnSpc>
              <a:spcAft>
                <a:spcPts val="800"/>
              </a:spcAft>
            </a:pPr>
            <a:r>
              <a:rPr lang="en-GB" sz="800" b="1" dirty="0">
                <a:effectLst/>
                <a:latin typeface="Arial" panose="020B0604020202020204" pitchFamily="34" charset="0"/>
                <a:ea typeface="NSimSun" panose="02010609030101010101" pitchFamily="49" charset="-122"/>
              </a:rPr>
              <a:t>Phil Lawless</a:t>
            </a:r>
          </a:p>
          <a:p>
            <a:pPr>
              <a:lnSpc>
                <a:spcPct val="107000"/>
              </a:lnSpc>
              <a:spcAft>
                <a:spcPts val="800"/>
              </a:spcAft>
            </a:pPr>
            <a:r>
              <a:rPr lang="en-GB" sz="800" dirty="0">
                <a:effectLst/>
                <a:latin typeface="Arial" panose="020B0604020202020204" pitchFamily="34" charset="0"/>
                <a:ea typeface="NSimSun" panose="02010609030101010101" pitchFamily="49" charset="-122"/>
              </a:rPr>
              <a:t>Kirkwhelpington Parish Council</a:t>
            </a:r>
            <a:endParaRPr lang="en-GB" sz="800" dirty="0">
              <a:latin typeface="Arial" panose="020B0604020202020204" pitchFamily="34" charset="0"/>
              <a:ea typeface="NSimSun" panose="02010609030101010101" pitchFamily="49" charset="-122"/>
            </a:endParaRPr>
          </a:p>
          <a:p>
            <a:pPr>
              <a:lnSpc>
                <a:spcPct val="107000"/>
              </a:lnSpc>
              <a:spcAft>
                <a:spcPts val="800"/>
              </a:spcAft>
            </a:pPr>
            <a:endParaRPr lang="en-GB" sz="800" dirty="0"/>
          </a:p>
        </p:txBody>
      </p:sp>
      <p:sp>
        <p:nvSpPr>
          <p:cNvPr id="33" name="TextBox 32">
            <a:extLst>
              <a:ext uri="{FF2B5EF4-FFF2-40B4-BE49-F238E27FC236}">
                <a16:creationId xmlns:a16="http://schemas.microsoft.com/office/drawing/2014/main" id="{A61290A5-A1A4-D61B-7D4E-8F23DF1DA1ED}"/>
              </a:ext>
            </a:extLst>
          </p:cNvPr>
          <p:cNvSpPr txBox="1"/>
          <p:nvPr/>
        </p:nvSpPr>
        <p:spPr>
          <a:xfrm>
            <a:off x="8322147" y="4209491"/>
            <a:ext cx="2903913" cy="219547"/>
          </a:xfrm>
          <a:prstGeom prst="rect">
            <a:avLst/>
          </a:prstGeom>
          <a:noFill/>
        </p:spPr>
        <p:txBody>
          <a:bodyPr wrap="square" rtlCol="0">
            <a:spAutoFit/>
          </a:bodyPr>
          <a:lstStyle/>
          <a:p>
            <a:pPr>
              <a:lnSpc>
                <a:spcPct val="107000"/>
              </a:lnSpc>
              <a:spcAft>
                <a:spcPts val="800"/>
              </a:spcAft>
            </a:pPr>
            <a:endParaRPr lang="en-GB" sz="800" dirty="0"/>
          </a:p>
        </p:txBody>
      </p:sp>
      <p:sp>
        <p:nvSpPr>
          <p:cNvPr id="54" name="TextBox 53">
            <a:extLst>
              <a:ext uri="{FF2B5EF4-FFF2-40B4-BE49-F238E27FC236}">
                <a16:creationId xmlns:a16="http://schemas.microsoft.com/office/drawing/2014/main" id="{3913C0E4-2ECB-F072-D99F-DB1CE897122A}"/>
              </a:ext>
            </a:extLst>
          </p:cNvPr>
          <p:cNvSpPr txBox="1"/>
          <p:nvPr/>
        </p:nvSpPr>
        <p:spPr>
          <a:xfrm>
            <a:off x="4926691" y="1630717"/>
            <a:ext cx="6402090" cy="2239652"/>
          </a:xfrm>
          <a:prstGeom prst="rect">
            <a:avLst/>
          </a:prstGeom>
          <a:noFill/>
        </p:spPr>
        <p:txBody>
          <a:bodyPr wrap="square" rtlCol="0">
            <a:spAutoFit/>
          </a:bodyPr>
          <a:lstStyle/>
          <a:p>
            <a:pPr>
              <a:lnSpc>
                <a:spcPct val="107000"/>
              </a:lnSpc>
              <a:spcBef>
                <a:spcPts val="1200"/>
              </a:spcBef>
              <a:spcAft>
                <a:spcPts val="300"/>
              </a:spcAft>
            </a:pPr>
            <a:r>
              <a:rPr lang="en-GB" sz="1800" b="1" kern="100" dirty="0">
                <a:solidFill>
                  <a:srgbClr val="4DA4AD"/>
                </a:solidFill>
                <a:effectLst/>
                <a:latin typeface="Arial" panose="020B0604020202020204" pitchFamily="34" charset="0"/>
                <a:ea typeface="Times New Roman" panose="02020603050405020304" pitchFamily="18" charset="0"/>
                <a:cs typeface="Times New Roman" panose="02020603050405020304" pitchFamily="18" charset="0"/>
              </a:rPr>
              <a:t>Meetings</a:t>
            </a:r>
            <a:endParaRPr lang="en-GB" sz="1800" kern="100" dirty="0">
              <a:solidFill>
                <a:srgbClr val="4DA4AD"/>
              </a:solidFill>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600"/>
              </a:spcAft>
            </a:pPr>
            <a:r>
              <a:rPr lang="en-GB" sz="1100" kern="100" dirty="0">
                <a:latin typeface="Arial" panose="020B0604020202020204" pitchFamily="34" charset="0"/>
                <a:ea typeface="NSimSun" panose="02010609030101010101" pitchFamily="49" charset="-122"/>
                <a:cs typeface="Times New Roman" panose="02020603050405020304" pitchFamily="18" charset="0"/>
              </a:rPr>
              <a:t>Currently there are monthly meetings of the full CIC Board. The minutes of each meeting are signed by the Chair (or his representative) after approval at the following meeting and are then published on the website.</a:t>
            </a:r>
            <a:endParaRPr lang="en-GB" sz="1100" kern="100" dirty="0">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600"/>
              </a:spcAft>
            </a:pPr>
            <a:r>
              <a:rPr lang="en-GB" sz="1100" kern="100" dirty="0">
                <a:latin typeface="Arial" panose="020B0604020202020204" pitchFamily="34" charset="0"/>
                <a:ea typeface="NSimSun" panose="02010609030101010101" pitchFamily="49" charset="-122"/>
                <a:cs typeface="Times New Roman" panose="02020603050405020304" pitchFamily="18" charset="0"/>
              </a:rPr>
              <a:t>The Finance and General Purposes Committee hold bi-monthly meetings.</a:t>
            </a:r>
            <a:endParaRPr lang="en-GB" sz="1100" kern="100" dirty="0">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600"/>
              </a:spcAft>
            </a:pPr>
            <a:r>
              <a:rPr lang="en-GB" sz="1100" kern="100" dirty="0">
                <a:latin typeface="Arial" panose="020B0604020202020204" pitchFamily="34" charset="0"/>
                <a:ea typeface="NSimSun" panose="02010609030101010101" pitchFamily="49" charset="-122"/>
                <a:cs typeface="Times New Roman" panose="02020603050405020304" pitchFamily="18" charset="0"/>
              </a:rPr>
              <a:t>The Application Review Committee hold meetings monthly. </a:t>
            </a:r>
            <a:endParaRPr lang="en-GB" sz="1100" kern="100" dirty="0">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24194225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228DCB-F11A-EC55-96CE-EEF9EAC6332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25C8A37-9A81-BBD6-4794-FE5788503707}"/>
              </a:ext>
            </a:extLst>
          </p:cNvPr>
          <p:cNvSpPr>
            <a:spLocks noGrp="1"/>
          </p:cNvSpPr>
          <p:nvPr>
            <p:ph type="title"/>
          </p:nvPr>
        </p:nvSpPr>
        <p:spPr>
          <a:xfrm>
            <a:off x="769938" y="396353"/>
            <a:ext cx="10515600" cy="1325563"/>
          </a:xfrm>
        </p:spPr>
        <p:txBody>
          <a:bodyPr/>
          <a:lstStyle/>
          <a:p>
            <a:r>
              <a:rPr lang="en-GB" dirty="0">
                <a:solidFill>
                  <a:srgbClr val="4DA4AD"/>
                </a:solidFill>
              </a:rPr>
              <a:t>Income and Expenditure</a:t>
            </a:r>
          </a:p>
        </p:txBody>
      </p:sp>
      <p:pic>
        <p:nvPicPr>
          <p:cNvPr id="4" name="Picture 3">
            <a:extLst>
              <a:ext uri="{FF2B5EF4-FFF2-40B4-BE49-F238E27FC236}">
                <a16:creationId xmlns:a16="http://schemas.microsoft.com/office/drawing/2014/main" id="{A9801442-4DB9-4222-9975-5A63AFB13544}"/>
              </a:ext>
            </a:extLst>
          </p:cNvPr>
          <p:cNvPicPr>
            <a:picLocks noChangeAspect="1"/>
          </p:cNvPicPr>
          <p:nvPr/>
        </p:nvPicPr>
        <p:blipFill rotWithShape="1">
          <a:blip r:embed="rId2">
            <a:extLst>
              <a:ext uri="{28A0092B-C50C-407E-A947-70E740481C1C}">
                <a14:useLocalDpi xmlns:a14="http://schemas.microsoft.com/office/drawing/2010/main" val="0"/>
              </a:ext>
            </a:extLst>
          </a:blip>
          <a:srcRect l="26457" t="30282" r="41381" b="51950"/>
          <a:stretch/>
        </p:blipFill>
        <p:spPr bwMode="auto">
          <a:xfrm>
            <a:off x="8380049" y="247599"/>
            <a:ext cx="3811951" cy="1118117"/>
          </a:xfrm>
          <a:prstGeom prst="rect">
            <a:avLst/>
          </a:prstGeom>
          <a:ln>
            <a:noFill/>
          </a:ln>
          <a:extLst>
            <a:ext uri="{53640926-AAD7-44D8-BBD7-CCE9431645EC}">
              <a14:shadowObscured xmlns:a14="http://schemas.microsoft.com/office/drawing/2010/main"/>
            </a:ext>
          </a:extLst>
        </p:spPr>
      </p:pic>
      <p:pic>
        <p:nvPicPr>
          <p:cNvPr id="5" name="Picture 4">
            <a:extLst>
              <a:ext uri="{FF2B5EF4-FFF2-40B4-BE49-F238E27FC236}">
                <a16:creationId xmlns:a16="http://schemas.microsoft.com/office/drawing/2014/main" id="{FE3EF666-8FC9-A8F9-766C-9D24F3F7666B}"/>
              </a:ext>
            </a:extLst>
          </p:cNvPr>
          <p:cNvPicPr>
            <a:picLocks noChangeAspect="1"/>
          </p:cNvPicPr>
          <p:nvPr/>
        </p:nvPicPr>
        <p:blipFill rotWithShape="1">
          <a:blip r:embed="rId3">
            <a:extLst>
              <a:ext uri="{28A0092B-C50C-407E-A947-70E740481C1C}">
                <a14:useLocalDpi xmlns:a14="http://schemas.microsoft.com/office/drawing/2010/main" val="0"/>
              </a:ext>
            </a:extLst>
          </a:blip>
          <a:srcRect l="25593" t="47549" r="56127" b="33681"/>
          <a:stretch/>
        </p:blipFill>
        <p:spPr bwMode="auto">
          <a:xfrm>
            <a:off x="10497527" y="5928891"/>
            <a:ext cx="1694473" cy="929109"/>
          </a:xfrm>
          <a:prstGeom prst="rect">
            <a:avLst/>
          </a:prstGeom>
          <a:ln>
            <a:noFill/>
          </a:ln>
          <a:extLst>
            <a:ext uri="{53640926-AAD7-44D8-BBD7-CCE9431645EC}">
              <a14:shadowObscured xmlns:a14="http://schemas.microsoft.com/office/drawing/2010/main"/>
            </a:ext>
          </a:extLst>
        </p:spPr>
      </p:pic>
      <p:graphicFrame>
        <p:nvGraphicFramePr>
          <p:cNvPr id="30" name="Table 29">
            <a:extLst>
              <a:ext uri="{FF2B5EF4-FFF2-40B4-BE49-F238E27FC236}">
                <a16:creationId xmlns:a16="http://schemas.microsoft.com/office/drawing/2014/main" id="{6CD87BCA-7277-715D-DA27-BFA20C95E779}"/>
              </a:ext>
            </a:extLst>
          </p:cNvPr>
          <p:cNvGraphicFramePr>
            <a:graphicFrameLocks noGrp="1"/>
          </p:cNvGraphicFramePr>
          <p:nvPr>
            <p:extLst>
              <p:ext uri="{D42A27DB-BD31-4B8C-83A1-F6EECF244321}">
                <p14:modId xmlns:p14="http://schemas.microsoft.com/office/powerpoint/2010/main" val="1405642872"/>
              </p:ext>
            </p:extLst>
          </p:nvPr>
        </p:nvGraphicFramePr>
        <p:xfrm>
          <a:off x="858021" y="1361893"/>
          <a:ext cx="7473586" cy="5382133"/>
        </p:xfrm>
        <a:graphic>
          <a:graphicData uri="http://schemas.openxmlformats.org/drawingml/2006/table">
            <a:tbl>
              <a:tblPr firstRow="1" firstCol="1" bandRow="1">
                <a:tableStyleId>{5C22544A-7EE6-4342-B048-85BDC9FD1C3A}</a:tableStyleId>
              </a:tblPr>
              <a:tblGrid>
                <a:gridCol w="1429274">
                  <a:extLst>
                    <a:ext uri="{9D8B030D-6E8A-4147-A177-3AD203B41FA5}">
                      <a16:colId xmlns:a16="http://schemas.microsoft.com/office/drawing/2014/main" val="2210163251"/>
                    </a:ext>
                  </a:extLst>
                </a:gridCol>
                <a:gridCol w="1710856">
                  <a:extLst>
                    <a:ext uri="{9D8B030D-6E8A-4147-A177-3AD203B41FA5}">
                      <a16:colId xmlns:a16="http://schemas.microsoft.com/office/drawing/2014/main" val="1106181555"/>
                    </a:ext>
                  </a:extLst>
                </a:gridCol>
                <a:gridCol w="276598">
                  <a:extLst>
                    <a:ext uri="{9D8B030D-6E8A-4147-A177-3AD203B41FA5}">
                      <a16:colId xmlns:a16="http://schemas.microsoft.com/office/drawing/2014/main" val="1236528654"/>
                    </a:ext>
                  </a:extLst>
                </a:gridCol>
                <a:gridCol w="2024870">
                  <a:extLst>
                    <a:ext uri="{9D8B030D-6E8A-4147-A177-3AD203B41FA5}">
                      <a16:colId xmlns:a16="http://schemas.microsoft.com/office/drawing/2014/main" val="3500173265"/>
                    </a:ext>
                  </a:extLst>
                </a:gridCol>
                <a:gridCol w="1189610">
                  <a:extLst>
                    <a:ext uri="{9D8B030D-6E8A-4147-A177-3AD203B41FA5}">
                      <a16:colId xmlns:a16="http://schemas.microsoft.com/office/drawing/2014/main" val="3686092133"/>
                    </a:ext>
                  </a:extLst>
                </a:gridCol>
                <a:gridCol w="842378">
                  <a:extLst>
                    <a:ext uri="{9D8B030D-6E8A-4147-A177-3AD203B41FA5}">
                      <a16:colId xmlns:a16="http://schemas.microsoft.com/office/drawing/2014/main" val="738168567"/>
                    </a:ext>
                  </a:extLst>
                </a:gridCol>
              </a:tblGrid>
              <a:tr h="195416">
                <a:tc gridSpan="3">
                  <a:txBody>
                    <a:bodyPr/>
                    <a:lstStyle/>
                    <a:p>
                      <a:pPr>
                        <a:lnSpc>
                          <a:spcPct val="107000"/>
                        </a:lnSpc>
                        <a:spcAft>
                          <a:spcPts val="800"/>
                        </a:spcAft>
                      </a:pPr>
                      <a:r>
                        <a:rPr lang="en-GB" sz="1200" kern="0" dirty="0">
                          <a:effectLst/>
                        </a:rPr>
                        <a:t>Opening balance 1 June, 2023</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hMerge="1">
                  <a:txBody>
                    <a:bodyPr/>
                    <a:lstStyle/>
                    <a:p>
                      <a:endParaRPr lang="en-GB"/>
                    </a:p>
                  </a:txBody>
                  <a:tcPr/>
                </a:tc>
                <a:tc hMerge="1">
                  <a:txBody>
                    <a:bodyPr/>
                    <a:lstStyle/>
                    <a:p>
                      <a:endParaRPr lang="en-GB"/>
                    </a:p>
                  </a:txBody>
                  <a:tcPr/>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gn="r">
                        <a:lnSpc>
                          <a:spcPct val="107000"/>
                        </a:lnSpc>
                        <a:spcAft>
                          <a:spcPts val="800"/>
                        </a:spcAft>
                      </a:pPr>
                      <a:r>
                        <a:rPr lang="en-GB" sz="1200" kern="0" dirty="0">
                          <a:effectLst/>
                        </a:rPr>
                        <a:t>£7,045.91</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extLst>
                  <a:ext uri="{0D108BD9-81ED-4DB2-BD59-A6C34878D82A}">
                    <a16:rowId xmlns:a16="http://schemas.microsoft.com/office/drawing/2014/main" val="1537392865"/>
                  </a:ext>
                </a:extLst>
              </a:tr>
              <a:tr h="195416">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extLst>
                  <a:ext uri="{0D108BD9-81ED-4DB2-BD59-A6C34878D82A}">
                    <a16:rowId xmlns:a16="http://schemas.microsoft.com/office/drawing/2014/main" val="959469063"/>
                  </a:ext>
                </a:extLst>
              </a:tr>
              <a:tr h="195416">
                <a:tc>
                  <a:txBody>
                    <a:bodyPr/>
                    <a:lstStyle/>
                    <a:p>
                      <a:pPr>
                        <a:lnSpc>
                          <a:spcPct val="107000"/>
                        </a:lnSpc>
                        <a:spcAft>
                          <a:spcPts val="800"/>
                        </a:spcAft>
                      </a:pPr>
                      <a:r>
                        <a:rPr lang="en-GB" sz="1200" kern="0" dirty="0">
                          <a:effectLst/>
                        </a:rPr>
                        <a:t>Income</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extLst>
                  <a:ext uri="{0D108BD9-81ED-4DB2-BD59-A6C34878D82A}">
                    <a16:rowId xmlns:a16="http://schemas.microsoft.com/office/drawing/2014/main" val="2601519194"/>
                  </a:ext>
                </a:extLst>
              </a:tr>
              <a:tr h="195416">
                <a:tc>
                  <a:txBody>
                    <a:bodyPr/>
                    <a:lstStyle/>
                    <a:p>
                      <a:pPr>
                        <a:lnSpc>
                          <a:spcPct val="115000"/>
                        </a:lnSpc>
                      </a:pPr>
                      <a:endParaRPr lang="en-GB" sz="1200" kern="100" dirty="0">
                        <a:effectLst/>
                        <a:latin typeface="Aptos" panose="020B0004020202020204" pitchFamily="34" charset="0"/>
                      </a:endParaRPr>
                    </a:p>
                  </a:txBody>
                  <a:tcPr marL="47489" marR="47489" marT="0" marB="0" anchor="b"/>
                </a:tc>
                <a:tc gridSpan="2">
                  <a:txBody>
                    <a:bodyPr/>
                    <a:lstStyle/>
                    <a:p>
                      <a:pPr>
                        <a:lnSpc>
                          <a:spcPct val="107000"/>
                        </a:lnSpc>
                        <a:spcAft>
                          <a:spcPts val="800"/>
                        </a:spcAft>
                      </a:pPr>
                      <a:r>
                        <a:rPr lang="en-GB" sz="1200" kern="0" dirty="0">
                          <a:effectLst/>
                        </a:rPr>
                        <a:t>Vattenfall Wind Power Ltd</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hMerge="1">
                  <a:txBody>
                    <a:bodyPr/>
                    <a:lstStyle/>
                    <a:p>
                      <a:endParaRPr lang="en-GB"/>
                    </a:p>
                  </a:txBody>
                  <a:tcPr/>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gn="r">
                        <a:lnSpc>
                          <a:spcPct val="107000"/>
                        </a:lnSpc>
                        <a:spcAft>
                          <a:spcPts val="800"/>
                        </a:spcAft>
                      </a:pPr>
                      <a:r>
                        <a:rPr lang="en-GB" sz="1200" kern="0" dirty="0">
                          <a:effectLst/>
                        </a:rPr>
                        <a:t>£375,750.00</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extLst>
                  <a:ext uri="{0D108BD9-81ED-4DB2-BD59-A6C34878D82A}">
                    <a16:rowId xmlns:a16="http://schemas.microsoft.com/office/drawing/2014/main" val="3126132571"/>
                  </a:ext>
                </a:extLst>
              </a:tr>
              <a:tr h="195416">
                <a:tc>
                  <a:txBody>
                    <a:bodyPr/>
                    <a:lstStyle/>
                    <a:p>
                      <a:pPr>
                        <a:lnSpc>
                          <a:spcPct val="115000"/>
                        </a:lnSpc>
                      </a:pPr>
                      <a:endParaRPr lang="en-GB" sz="1200" kern="100" dirty="0">
                        <a:effectLst/>
                        <a:latin typeface="Aptos" panose="020B0004020202020204" pitchFamily="34" charset="0"/>
                      </a:endParaRPr>
                    </a:p>
                  </a:txBody>
                  <a:tcPr marL="47489" marR="47489" marT="0" marB="0" anchor="b"/>
                </a:tc>
                <a:tc gridSpan="3">
                  <a:txBody>
                    <a:bodyPr/>
                    <a:lstStyle/>
                    <a:p>
                      <a:pPr>
                        <a:lnSpc>
                          <a:spcPct val="107000"/>
                        </a:lnSpc>
                        <a:spcAft>
                          <a:spcPts val="800"/>
                        </a:spcAft>
                      </a:pPr>
                      <a:r>
                        <a:rPr lang="en-GB" sz="1200" kern="0" dirty="0">
                          <a:effectLst/>
                        </a:rPr>
                        <a:t>Other (inc bank int. B4RN shares/invest, Ins claim)</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hMerge="1">
                  <a:txBody>
                    <a:bodyPr/>
                    <a:lstStyle/>
                    <a:p>
                      <a:endParaRPr lang="en-GB"/>
                    </a:p>
                  </a:txBody>
                  <a:tcPr/>
                </a:tc>
                <a:tc hMerge="1">
                  <a:txBody>
                    <a:bodyPr/>
                    <a:lstStyle/>
                    <a:p>
                      <a:endParaRPr lang="en-GB"/>
                    </a:p>
                  </a:txBody>
                  <a:tcPr/>
                </a:tc>
                <a:tc>
                  <a:txBody>
                    <a:bodyPr/>
                    <a:lstStyle/>
                    <a:p>
                      <a:pPr algn="r">
                        <a:lnSpc>
                          <a:spcPct val="107000"/>
                        </a:lnSpc>
                        <a:spcAft>
                          <a:spcPts val="800"/>
                        </a:spcAft>
                      </a:pPr>
                      <a:r>
                        <a:rPr lang="en-GB" sz="1200" kern="0" dirty="0">
                          <a:effectLst/>
                        </a:rPr>
                        <a:t>£5,988.34</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extLst>
                  <a:ext uri="{0D108BD9-81ED-4DB2-BD59-A6C34878D82A}">
                    <a16:rowId xmlns:a16="http://schemas.microsoft.com/office/drawing/2014/main" val="3639309505"/>
                  </a:ext>
                </a:extLst>
              </a:tr>
              <a:tr h="195416">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gn="r">
                        <a:lnSpc>
                          <a:spcPct val="107000"/>
                        </a:lnSpc>
                        <a:spcAft>
                          <a:spcPts val="800"/>
                        </a:spcAft>
                      </a:pPr>
                      <a:r>
                        <a:rPr lang="en-GB" sz="1200" kern="0" dirty="0">
                          <a:effectLst/>
                        </a:rPr>
                        <a:t>£381,738.34</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extLst>
                  <a:ext uri="{0D108BD9-81ED-4DB2-BD59-A6C34878D82A}">
                    <a16:rowId xmlns:a16="http://schemas.microsoft.com/office/drawing/2014/main" val="3745079027"/>
                  </a:ext>
                </a:extLst>
              </a:tr>
              <a:tr h="195416">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extLst>
                  <a:ext uri="{0D108BD9-81ED-4DB2-BD59-A6C34878D82A}">
                    <a16:rowId xmlns:a16="http://schemas.microsoft.com/office/drawing/2014/main" val="3478167658"/>
                  </a:ext>
                </a:extLst>
              </a:tr>
              <a:tr h="195416">
                <a:tc>
                  <a:txBody>
                    <a:bodyPr/>
                    <a:lstStyle/>
                    <a:p>
                      <a:pPr>
                        <a:lnSpc>
                          <a:spcPct val="107000"/>
                        </a:lnSpc>
                        <a:spcAft>
                          <a:spcPts val="800"/>
                        </a:spcAft>
                      </a:pPr>
                      <a:r>
                        <a:rPr lang="en-GB" sz="1200" kern="0" dirty="0">
                          <a:effectLst/>
                        </a:rPr>
                        <a:t>Expenditure</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extLst>
                  <a:ext uri="{0D108BD9-81ED-4DB2-BD59-A6C34878D82A}">
                    <a16:rowId xmlns:a16="http://schemas.microsoft.com/office/drawing/2014/main" val="2057097739"/>
                  </a:ext>
                </a:extLst>
              </a:tr>
              <a:tr h="195416">
                <a:tc>
                  <a:txBody>
                    <a:bodyPr/>
                    <a:lstStyle/>
                    <a:p>
                      <a:pPr>
                        <a:lnSpc>
                          <a:spcPct val="115000"/>
                        </a:lnSpc>
                      </a:pPr>
                      <a:endParaRPr lang="en-GB" sz="1200" kern="100" dirty="0">
                        <a:effectLst/>
                        <a:latin typeface="Aptos" panose="020B0004020202020204" pitchFamily="34" charset="0"/>
                      </a:endParaRPr>
                    </a:p>
                  </a:txBody>
                  <a:tcPr marL="47489" marR="47489" marT="0" marB="0" anchor="b"/>
                </a:tc>
                <a:tc gridSpan="2">
                  <a:txBody>
                    <a:bodyPr/>
                    <a:lstStyle/>
                    <a:p>
                      <a:pPr>
                        <a:lnSpc>
                          <a:spcPct val="115000"/>
                        </a:lnSpc>
                      </a:pPr>
                      <a:endParaRPr lang="en-GB" sz="1200" kern="100" dirty="0">
                        <a:effectLst/>
                        <a:latin typeface="Aptos" panose="020B0004020202020204" pitchFamily="34" charset="0"/>
                      </a:endParaRPr>
                    </a:p>
                  </a:txBody>
                  <a:tcPr marL="47489" marR="47489" marT="0" marB="0" anchor="b"/>
                </a:tc>
                <a:tc hMerge="1">
                  <a:txBody>
                    <a:bodyPr/>
                    <a:lstStyle/>
                    <a:p>
                      <a:endParaRPr lang="en-GB"/>
                    </a:p>
                  </a:txBody>
                  <a:tcPr/>
                </a:tc>
                <a:tc>
                  <a:txBody>
                    <a:bodyPr/>
                    <a:lstStyle/>
                    <a:p>
                      <a:pPr>
                        <a:lnSpc>
                          <a:spcPct val="107000"/>
                        </a:lnSpc>
                        <a:spcAft>
                          <a:spcPts val="800"/>
                        </a:spcAft>
                      </a:pPr>
                      <a:r>
                        <a:rPr lang="en-GB" sz="1200" kern="0" dirty="0">
                          <a:effectLst/>
                        </a:rPr>
                        <a:t> </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a:txBody>
                    <a:bodyPr/>
                    <a:lstStyle/>
                    <a:p>
                      <a:pPr algn="r">
                        <a:lnSpc>
                          <a:spcPct val="107000"/>
                        </a:lnSpc>
                        <a:spcAft>
                          <a:spcPts val="800"/>
                        </a:spcAft>
                      </a:pPr>
                      <a:r>
                        <a:rPr lang="en-GB" sz="1200" kern="0" dirty="0">
                          <a:effectLst/>
                        </a:rPr>
                        <a:t> </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extLst>
                  <a:ext uri="{0D108BD9-81ED-4DB2-BD59-A6C34878D82A}">
                    <a16:rowId xmlns:a16="http://schemas.microsoft.com/office/drawing/2014/main" val="2466011188"/>
                  </a:ext>
                </a:extLst>
              </a:tr>
              <a:tr h="195416">
                <a:tc>
                  <a:txBody>
                    <a:bodyPr/>
                    <a:lstStyle/>
                    <a:p>
                      <a:pPr>
                        <a:lnSpc>
                          <a:spcPct val="115000"/>
                        </a:lnSpc>
                      </a:pPr>
                      <a:endParaRPr lang="en-GB" sz="1200" kern="100" dirty="0">
                        <a:effectLst/>
                        <a:latin typeface="Aptos" panose="020B0004020202020204" pitchFamily="34" charset="0"/>
                      </a:endParaRPr>
                    </a:p>
                  </a:txBody>
                  <a:tcPr marL="47489" marR="47489" marT="0" marB="0" anchor="b"/>
                </a:tc>
                <a:tc gridSpan="2">
                  <a:txBody>
                    <a:bodyPr/>
                    <a:lstStyle/>
                    <a:p>
                      <a:pPr>
                        <a:lnSpc>
                          <a:spcPct val="107000"/>
                        </a:lnSpc>
                        <a:spcAft>
                          <a:spcPts val="800"/>
                        </a:spcAft>
                      </a:pPr>
                      <a:r>
                        <a:rPr lang="en-GB" sz="1200" kern="0" dirty="0">
                          <a:effectLst/>
                        </a:rPr>
                        <a:t>Grants released in period</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hMerge="1">
                  <a:txBody>
                    <a:bodyPr/>
                    <a:lstStyle/>
                    <a:p>
                      <a:endParaRPr lang="en-GB"/>
                    </a:p>
                  </a:txBody>
                  <a:tcPr/>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gn="r">
                        <a:lnSpc>
                          <a:spcPct val="107000"/>
                        </a:lnSpc>
                        <a:spcAft>
                          <a:spcPts val="800"/>
                        </a:spcAft>
                      </a:pPr>
                      <a:r>
                        <a:rPr lang="en-GB" sz="1200" kern="0" dirty="0">
                          <a:effectLst/>
                        </a:rPr>
                        <a:t>£270,020.00</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extLst>
                  <a:ext uri="{0D108BD9-81ED-4DB2-BD59-A6C34878D82A}">
                    <a16:rowId xmlns:a16="http://schemas.microsoft.com/office/drawing/2014/main" val="75035291"/>
                  </a:ext>
                </a:extLst>
              </a:tr>
              <a:tr h="195416">
                <a:tc>
                  <a:txBody>
                    <a:bodyPr/>
                    <a:lstStyle/>
                    <a:p>
                      <a:pPr>
                        <a:lnSpc>
                          <a:spcPct val="115000"/>
                        </a:lnSpc>
                      </a:pPr>
                      <a:endParaRPr lang="en-GB" sz="1200" kern="100" dirty="0">
                        <a:effectLst/>
                        <a:latin typeface="Aptos" panose="020B0004020202020204" pitchFamily="34" charset="0"/>
                      </a:endParaRPr>
                    </a:p>
                  </a:txBody>
                  <a:tcPr marL="47489" marR="47489" marT="0" marB="0" anchor="b"/>
                </a:tc>
                <a:tc gridSpan="2">
                  <a:txBody>
                    <a:bodyPr/>
                    <a:lstStyle/>
                    <a:p>
                      <a:pPr>
                        <a:lnSpc>
                          <a:spcPct val="107000"/>
                        </a:lnSpc>
                        <a:spcAft>
                          <a:spcPts val="800"/>
                        </a:spcAft>
                      </a:pPr>
                      <a:r>
                        <a:rPr lang="en-GB" sz="1200" kern="0" dirty="0">
                          <a:effectLst/>
                        </a:rPr>
                        <a:t>Small Donations Fund</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hMerge="1">
                  <a:txBody>
                    <a:bodyPr/>
                    <a:lstStyle/>
                    <a:p>
                      <a:endParaRPr lang="en-GB"/>
                    </a:p>
                  </a:txBody>
                  <a:tcPr/>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gn="r">
                        <a:lnSpc>
                          <a:spcPct val="107000"/>
                        </a:lnSpc>
                        <a:spcAft>
                          <a:spcPts val="800"/>
                        </a:spcAft>
                      </a:pPr>
                      <a:r>
                        <a:rPr lang="en-GB" sz="1200" kern="0" dirty="0">
                          <a:effectLst/>
                        </a:rPr>
                        <a:t>£11,592.34</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extLst>
                  <a:ext uri="{0D108BD9-81ED-4DB2-BD59-A6C34878D82A}">
                    <a16:rowId xmlns:a16="http://schemas.microsoft.com/office/drawing/2014/main" val="3206438419"/>
                  </a:ext>
                </a:extLst>
              </a:tr>
              <a:tr h="195416">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07000"/>
                        </a:lnSpc>
                        <a:spcAft>
                          <a:spcPts val="800"/>
                        </a:spcAft>
                      </a:pPr>
                      <a:r>
                        <a:rPr lang="en-GB" sz="1200" kern="0" dirty="0">
                          <a:effectLst/>
                        </a:rPr>
                        <a:t>EAT Bursary</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gn="r">
                        <a:lnSpc>
                          <a:spcPct val="107000"/>
                        </a:lnSpc>
                        <a:spcAft>
                          <a:spcPts val="800"/>
                        </a:spcAft>
                      </a:pPr>
                      <a:r>
                        <a:rPr lang="en-GB" sz="1200" kern="0" dirty="0">
                          <a:effectLst/>
                        </a:rPr>
                        <a:t>£13,016.00</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extLst>
                  <a:ext uri="{0D108BD9-81ED-4DB2-BD59-A6C34878D82A}">
                    <a16:rowId xmlns:a16="http://schemas.microsoft.com/office/drawing/2014/main" val="455362094"/>
                  </a:ext>
                </a:extLst>
              </a:tr>
              <a:tr h="195416">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07000"/>
                        </a:lnSpc>
                        <a:spcAft>
                          <a:spcPts val="800"/>
                        </a:spcAft>
                      </a:pPr>
                      <a:r>
                        <a:rPr lang="en-GB" sz="1200" kern="0" dirty="0">
                          <a:effectLst/>
                        </a:rPr>
                        <a:t>Schools</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gn="r">
                        <a:lnSpc>
                          <a:spcPct val="107000"/>
                        </a:lnSpc>
                        <a:spcAft>
                          <a:spcPts val="800"/>
                        </a:spcAft>
                      </a:pPr>
                      <a:r>
                        <a:rPr lang="en-GB" sz="1200" kern="0" dirty="0">
                          <a:effectLst/>
                        </a:rPr>
                        <a:t>£47,610.00</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extLst>
                  <a:ext uri="{0D108BD9-81ED-4DB2-BD59-A6C34878D82A}">
                    <a16:rowId xmlns:a16="http://schemas.microsoft.com/office/drawing/2014/main" val="2360883991"/>
                  </a:ext>
                </a:extLst>
              </a:tr>
              <a:tr h="195416">
                <a:tc>
                  <a:txBody>
                    <a:bodyPr/>
                    <a:lstStyle/>
                    <a:p>
                      <a:pPr>
                        <a:lnSpc>
                          <a:spcPct val="115000"/>
                        </a:lnSpc>
                      </a:pPr>
                      <a:endParaRPr lang="en-GB" sz="1200" kern="100" dirty="0">
                        <a:effectLst/>
                        <a:latin typeface="Aptos" panose="020B0004020202020204" pitchFamily="34" charset="0"/>
                      </a:endParaRPr>
                    </a:p>
                  </a:txBody>
                  <a:tcPr marL="47489" marR="47489" marT="0" marB="0" anchor="b"/>
                </a:tc>
                <a:tc gridSpan="3">
                  <a:txBody>
                    <a:bodyPr/>
                    <a:lstStyle/>
                    <a:p>
                      <a:pPr>
                        <a:lnSpc>
                          <a:spcPct val="107000"/>
                        </a:lnSpc>
                        <a:spcAft>
                          <a:spcPts val="800"/>
                        </a:spcAft>
                      </a:pPr>
                      <a:r>
                        <a:rPr lang="en-GB" sz="1200" kern="0" dirty="0">
                          <a:effectLst/>
                        </a:rPr>
                        <a:t>Grants agreed but not yet released</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hMerge="1">
                  <a:txBody>
                    <a:bodyPr/>
                    <a:lstStyle/>
                    <a:p>
                      <a:endParaRPr lang="en-GB"/>
                    </a:p>
                  </a:txBody>
                  <a:tcPr/>
                </a:tc>
                <a:tc hMerge="1">
                  <a:txBody>
                    <a:bodyPr/>
                    <a:lstStyle/>
                    <a:p>
                      <a:endParaRPr lang="en-GB"/>
                    </a:p>
                  </a:txBody>
                  <a:tcPr/>
                </a:tc>
                <a:tc>
                  <a:txBody>
                    <a:bodyPr/>
                    <a:lstStyle/>
                    <a:p>
                      <a:pPr algn="r">
                        <a:lnSpc>
                          <a:spcPct val="107000"/>
                        </a:lnSpc>
                        <a:spcAft>
                          <a:spcPts val="800"/>
                        </a:spcAft>
                      </a:pPr>
                      <a:r>
                        <a:rPr lang="en-GB" sz="1200" kern="0" dirty="0">
                          <a:effectLst/>
                        </a:rPr>
                        <a:t>£35,271.00</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a:txBody>
                    <a:bodyPr/>
                    <a:lstStyle/>
                    <a:p>
                      <a:pPr>
                        <a:lnSpc>
                          <a:spcPct val="107000"/>
                        </a:lnSpc>
                        <a:spcAft>
                          <a:spcPts val="800"/>
                        </a:spcAft>
                      </a:pPr>
                      <a:r>
                        <a:rPr lang="en-GB" sz="1200" kern="0" dirty="0">
                          <a:effectLst/>
                        </a:rPr>
                        <a:t>*</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extLst>
                  <a:ext uri="{0D108BD9-81ED-4DB2-BD59-A6C34878D82A}">
                    <a16:rowId xmlns:a16="http://schemas.microsoft.com/office/drawing/2014/main" val="1636631909"/>
                  </a:ext>
                </a:extLst>
              </a:tr>
              <a:tr h="195416">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gn="r">
                        <a:lnSpc>
                          <a:spcPct val="107000"/>
                        </a:lnSpc>
                        <a:spcAft>
                          <a:spcPts val="800"/>
                        </a:spcAft>
                      </a:pPr>
                      <a:r>
                        <a:rPr lang="en-GB" sz="1200" kern="0" dirty="0">
                          <a:effectLst/>
                        </a:rPr>
                        <a:t>£377,509.34</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extLst>
                  <a:ext uri="{0D108BD9-81ED-4DB2-BD59-A6C34878D82A}">
                    <a16:rowId xmlns:a16="http://schemas.microsoft.com/office/drawing/2014/main" val="706762360"/>
                  </a:ext>
                </a:extLst>
              </a:tr>
              <a:tr h="195416">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extLst>
                  <a:ext uri="{0D108BD9-81ED-4DB2-BD59-A6C34878D82A}">
                    <a16:rowId xmlns:a16="http://schemas.microsoft.com/office/drawing/2014/main" val="2952546856"/>
                  </a:ext>
                </a:extLst>
              </a:tr>
              <a:tr h="195416">
                <a:tc gridSpan="2">
                  <a:txBody>
                    <a:bodyPr/>
                    <a:lstStyle/>
                    <a:p>
                      <a:pPr>
                        <a:lnSpc>
                          <a:spcPct val="107000"/>
                        </a:lnSpc>
                        <a:spcAft>
                          <a:spcPts val="800"/>
                        </a:spcAft>
                      </a:pPr>
                      <a:r>
                        <a:rPr lang="en-GB" sz="1200" kern="0" dirty="0">
                          <a:effectLst/>
                        </a:rPr>
                        <a:t>Fund Expenses</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hMerge="1">
                  <a:txBody>
                    <a:bodyPr/>
                    <a:lstStyle/>
                    <a:p>
                      <a:endParaRPr lang="en-GB"/>
                    </a:p>
                  </a:txBody>
                  <a:tcPr/>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extLst>
                  <a:ext uri="{0D108BD9-81ED-4DB2-BD59-A6C34878D82A}">
                    <a16:rowId xmlns:a16="http://schemas.microsoft.com/office/drawing/2014/main" val="148918579"/>
                  </a:ext>
                </a:extLst>
              </a:tr>
              <a:tr h="195416">
                <a:tc>
                  <a:txBody>
                    <a:bodyPr/>
                    <a:lstStyle/>
                    <a:p>
                      <a:pPr>
                        <a:lnSpc>
                          <a:spcPct val="115000"/>
                        </a:lnSpc>
                      </a:pPr>
                      <a:endParaRPr lang="en-GB" sz="1200" kern="100" dirty="0">
                        <a:effectLst/>
                        <a:latin typeface="Aptos" panose="020B0004020202020204" pitchFamily="34" charset="0"/>
                      </a:endParaRPr>
                    </a:p>
                  </a:txBody>
                  <a:tcPr marL="47489" marR="47489" marT="0" marB="0" anchor="b"/>
                </a:tc>
                <a:tc gridSpan="2">
                  <a:txBody>
                    <a:bodyPr/>
                    <a:lstStyle/>
                    <a:p>
                      <a:pPr>
                        <a:lnSpc>
                          <a:spcPct val="107000"/>
                        </a:lnSpc>
                        <a:spcAft>
                          <a:spcPts val="800"/>
                        </a:spcAft>
                      </a:pPr>
                      <a:r>
                        <a:rPr lang="en-GB" sz="1200" kern="0" dirty="0">
                          <a:effectLst/>
                        </a:rPr>
                        <a:t>Administration costs</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hMerge="1">
                  <a:txBody>
                    <a:bodyPr/>
                    <a:lstStyle/>
                    <a:p>
                      <a:endParaRPr lang="en-GB"/>
                    </a:p>
                  </a:txBody>
                  <a:tcPr/>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gn="r">
                        <a:lnSpc>
                          <a:spcPct val="107000"/>
                        </a:lnSpc>
                        <a:spcAft>
                          <a:spcPts val="800"/>
                        </a:spcAft>
                      </a:pPr>
                      <a:r>
                        <a:rPr lang="en-GB" sz="1200" kern="0" dirty="0">
                          <a:effectLst/>
                        </a:rPr>
                        <a:t>£21,327.02</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a:txBody>
                    <a:bodyPr/>
                    <a:lstStyle/>
                    <a:p>
                      <a:pPr>
                        <a:lnSpc>
                          <a:spcPct val="107000"/>
                        </a:lnSpc>
                        <a:spcAft>
                          <a:spcPts val="800"/>
                        </a:spcAft>
                      </a:pPr>
                      <a:r>
                        <a:rPr lang="en-GB" sz="1200" kern="0" dirty="0">
                          <a:effectLst/>
                        </a:rPr>
                        <a:t>**</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extLst>
                  <a:ext uri="{0D108BD9-81ED-4DB2-BD59-A6C34878D82A}">
                    <a16:rowId xmlns:a16="http://schemas.microsoft.com/office/drawing/2014/main" val="2405868215"/>
                  </a:ext>
                </a:extLst>
              </a:tr>
              <a:tr h="195416">
                <a:tc>
                  <a:txBody>
                    <a:bodyPr/>
                    <a:lstStyle/>
                    <a:p>
                      <a:pPr>
                        <a:lnSpc>
                          <a:spcPct val="115000"/>
                        </a:lnSpc>
                      </a:pPr>
                      <a:endParaRPr lang="en-GB" sz="1200" kern="100" dirty="0">
                        <a:effectLst/>
                        <a:latin typeface="Aptos" panose="020B0004020202020204" pitchFamily="34" charset="0"/>
                      </a:endParaRPr>
                    </a:p>
                  </a:txBody>
                  <a:tcPr marL="47489" marR="47489" marT="0" marB="0" anchor="b"/>
                </a:tc>
                <a:tc gridSpan="2">
                  <a:txBody>
                    <a:bodyPr/>
                    <a:lstStyle/>
                    <a:p>
                      <a:pPr>
                        <a:lnSpc>
                          <a:spcPct val="107000"/>
                        </a:lnSpc>
                        <a:spcAft>
                          <a:spcPts val="800"/>
                        </a:spcAft>
                      </a:pPr>
                      <a:r>
                        <a:rPr lang="en-GB" sz="1200" kern="0" dirty="0">
                          <a:effectLst/>
                        </a:rPr>
                        <a:t>Fund expenses</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hMerge="1">
                  <a:txBody>
                    <a:bodyPr/>
                    <a:lstStyle/>
                    <a:p>
                      <a:endParaRPr lang="en-GB"/>
                    </a:p>
                  </a:txBody>
                  <a:tcPr/>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gn="r">
                        <a:lnSpc>
                          <a:spcPct val="107000"/>
                        </a:lnSpc>
                        <a:spcAft>
                          <a:spcPts val="800"/>
                        </a:spcAft>
                      </a:pPr>
                      <a:r>
                        <a:rPr lang="en-GB" sz="1200" kern="0" dirty="0">
                          <a:effectLst/>
                        </a:rPr>
                        <a:t>£3,867.64</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a:txBody>
                    <a:bodyPr/>
                    <a:lstStyle/>
                    <a:p>
                      <a:pPr>
                        <a:lnSpc>
                          <a:spcPct val="107000"/>
                        </a:lnSpc>
                        <a:spcAft>
                          <a:spcPts val="800"/>
                        </a:spcAft>
                      </a:pPr>
                      <a:r>
                        <a:rPr lang="en-GB" sz="1200" kern="0" dirty="0">
                          <a:effectLst/>
                        </a:rPr>
                        <a:t>**</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extLst>
                  <a:ext uri="{0D108BD9-81ED-4DB2-BD59-A6C34878D82A}">
                    <a16:rowId xmlns:a16="http://schemas.microsoft.com/office/drawing/2014/main" val="2787113202"/>
                  </a:ext>
                </a:extLst>
              </a:tr>
              <a:tr h="195416">
                <a:tc>
                  <a:txBody>
                    <a:bodyPr/>
                    <a:lstStyle/>
                    <a:p>
                      <a:pPr>
                        <a:lnSpc>
                          <a:spcPct val="115000"/>
                        </a:lnSpc>
                      </a:pPr>
                      <a:endParaRPr lang="en-GB" sz="1200" kern="100" dirty="0">
                        <a:effectLst/>
                        <a:latin typeface="Aptos" panose="020B0004020202020204" pitchFamily="34" charset="0"/>
                      </a:endParaRPr>
                    </a:p>
                  </a:txBody>
                  <a:tcPr marL="47489" marR="47489" marT="0" marB="0" anchor="b"/>
                </a:tc>
                <a:tc gridSpan="2">
                  <a:txBody>
                    <a:bodyPr/>
                    <a:lstStyle/>
                    <a:p>
                      <a:pPr>
                        <a:lnSpc>
                          <a:spcPct val="107000"/>
                        </a:lnSpc>
                        <a:spcAft>
                          <a:spcPts val="800"/>
                        </a:spcAft>
                      </a:pPr>
                      <a:r>
                        <a:rPr lang="en-GB" sz="1200" kern="0" dirty="0">
                          <a:effectLst/>
                        </a:rPr>
                        <a:t>Ongoing operational costs</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hMerge="1">
                  <a:txBody>
                    <a:bodyPr/>
                    <a:lstStyle/>
                    <a:p>
                      <a:endParaRPr lang="en-GB"/>
                    </a:p>
                  </a:txBody>
                  <a:tcPr/>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gn="r">
                        <a:lnSpc>
                          <a:spcPct val="107000"/>
                        </a:lnSpc>
                        <a:spcAft>
                          <a:spcPts val="800"/>
                        </a:spcAft>
                      </a:pPr>
                      <a:r>
                        <a:rPr lang="en-GB" sz="1200" kern="0" dirty="0">
                          <a:effectLst/>
                        </a:rPr>
                        <a:t>£0.00</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extLst>
                  <a:ext uri="{0D108BD9-81ED-4DB2-BD59-A6C34878D82A}">
                    <a16:rowId xmlns:a16="http://schemas.microsoft.com/office/drawing/2014/main" val="942433720"/>
                  </a:ext>
                </a:extLst>
              </a:tr>
              <a:tr h="195416">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gn="r">
                        <a:lnSpc>
                          <a:spcPct val="107000"/>
                        </a:lnSpc>
                        <a:spcAft>
                          <a:spcPts val="800"/>
                        </a:spcAft>
                      </a:pPr>
                      <a:r>
                        <a:rPr lang="en-GB" sz="1200" kern="0" dirty="0">
                          <a:effectLst/>
                        </a:rPr>
                        <a:t>£25,194.66</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extLst>
                  <a:ext uri="{0D108BD9-81ED-4DB2-BD59-A6C34878D82A}">
                    <a16:rowId xmlns:a16="http://schemas.microsoft.com/office/drawing/2014/main" val="3125663022"/>
                  </a:ext>
                </a:extLst>
              </a:tr>
              <a:tr h="195416">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extLst>
                  <a:ext uri="{0D108BD9-81ED-4DB2-BD59-A6C34878D82A}">
                    <a16:rowId xmlns:a16="http://schemas.microsoft.com/office/drawing/2014/main" val="3268371605"/>
                  </a:ext>
                </a:extLst>
              </a:tr>
              <a:tr h="195416">
                <a:tc gridSpan="4">
                  <a:txBody>
                    <a:bodyPr/>
                    <a:lstStyle/>
                    <a:p>
                      <a:pPr>
                        <a:lnSpc>
                          <a:spcPct val="107000"/>
                        </a:lnSpc>
                        <a:spcAft>
                          <a:spcPts val="800"/>
                        </a:spcAft>
                      </a:pPr>
                      <a:r>
                        <a:rPr lang="en-GB" sz="1200" kern="0" dirty="0">
                          <a:effectLst/>
                        </a:rPr>
                        <a:t>Total available funds as at 31 May, 2024</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r">
                        <a:lnSpc>
                          <a:spcPct val="107000"/>
                        </a:lnSpc>
                        <a:spcAft>
                          <a:spcPts val="800"/>
                        </a:spcAft>
                      </a:pPr>
                      <a:r>
                        <a:rPr lang="en-GB" sz="1200" b="1" kern="0" dirty="0">
                          <a:solidFill>
                            <a:srgbClr val="FF0000"/>
                          </a:solidFill>
                          <a:effectLst/>
                        </a:rPr>
                        <a:t>-£13,919.75</a:t>
                      </a:r>
                      <a:endParaRPr lang="en-GB" sz="1200" b="1"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extLst>
                  <a:ext uri="{0D108BD9-81ED-4DB2-BD59-A6C34878D82A}">
                    <a16:rowId xmlns:a16="http://schemas.microsoft.com/office/drawing/2014/main" val="4254898072"/>
                  </a:ext>
                </a:extLst>
              </a:tr>
              <a:tr h="195416">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extLst>
                  <a:ext uri="{0D108BD9-81ED-4DB2-BD59-A6C34878D82A}">
                    <a16:rowId xmlns:a16="http://schemas.microsoft.com/office/drawing/2014/main" val="2909056348"/>
                  </a:ext>
                </a:extLst>
              </a:tr>
              <a:tr h="376058">
                <a:tc gridSpan="6">
                  <a:txBody>
                    <a:bodyPr/>
                    <a:lstStyle/>
                    <a:p>
                      <a:pPr>
                        <a:lnSpc>
                          <a:spcPct val="107000"/>
                        </a:lnSpc>
                        <a:spcAft>
                          <a:spcPts val="800"/>
                        </a:spcAft>
                      </a:pPr>
                      <a:r>
                        <a:rPr lang="en-GB" sz="1200" kern="0" dirty="0">
                          <a:effectLst/>
                        </a:rPr>
                        <a:t>* ~ Grants included £5,000 RTC, £10,312 Adapt, £3,586 F &amp; L Brewery Ltd, £6,825 S Cuthbert Joinery £1,655 All Stars Active CIC, £1,250 Chollerton First School, £4,873 Being Human Festival and £1,500 EAT Bursary, </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609149646"/>
                  </a:ext>
                </a:extLst>
              </a:tr>
              <a:tr h="195416">
                <a:tc gridSpan="5">
                  <a:txBody>
                    <a:bodyPr/>
                    <a:lstStyle/>
                    <a:p>
                      <a:pPr>
                        <a:lnSpc>
                          <a:spcPct val="107000"/>
                        </a:lnSpc>
                        <a:spcAft>
                          <a:spcPts val="800"/>
                        </a:spcAft>
                      </a:pPr>
                      <a:r>
                        <a:rPr lang="en-GB" sz="1200" kern="0" dirty="0">
                          <a:effectLst/>
                        </a:rPr>
                        <a:t>** ~ Total of these two expenditures equates to 6.7% of the annual grant.</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nSpc>
                          <a:spcPct val="115000"/>
                        </a:lnSpc>
                      </a:pPr>
                      <a:endParaRPr lang="en-GB" sz="1200" kern="100" dirty="0">
                        <a:effectLst/>
                        <a:latin typeface="Aptos" panose="020B0004020202020204" pitchFamily="34" charset="0"/>
                      </a:endParaRPr>
                    </a:p>
                  </a:txBody>
                  <a:tcPr marL="47489" marR="47489" marT="0" marB="0" anchor="b"/>
                </a:tc>
                <a:extLst>
                  <a:ext uri="{0D108BD9-81ED-4DB2-BD59-A6C34878D82A}">
                    <a16:rowId xmlns:a16="http://schemas.microsoft.com/office/drawing/2014/main" val="2894387006"/>
                  </a:ext>
                </a:extLst>
              </a:tr>
            </a:tbl>
          </a:graphicData>
        </a:graphic>
      </p:graphicFrame>
      <p:sp>
        <p:nvSpPr>
          <p:cNvPr id="31" name="TextBox 30">
            <a:extLst>
              <a:ext uri="{FF2B5EF4-FFF2-40B4-BE49-F238E27FC236}">
                <a16:creationId xmlns:a16="http://schemas.microsoft.com/office/drawing/2014/main" id="{7DA68F9C-6FAD-F1BF-7542-33BA7932D890}"/>
              </a:ext>
            </a:extLst>
          </p:cNvPr>
          <p:cNvSpPr txBox="1"/>
          <p:nvPr/>
        </p:nvSpPr>
        <p:spPr>
          <a:xfrm>
            <a:off x="8554065" y="4561114"/>
            <a:ext cx="3452878" cy="1384995"/>
          </a:xfrm>
          <a:prstGeom prst="rect">
            <a:avLst/>
          </a:prstGeom>
          <a:noFill/>
        </p:spPr>
        <p:txBody>
          <a:bodyPr wrap="square" rtlCol="0">
            <a:spAutoFit/>
          </a:bodyPr>
          <a:lstStyle/>
          <a:p>
            <a:r>
              <a:rPr lang="en-GB" sz="1400" dirty="0"/>
              <a:t>Applications in the year were strong and as a result there was a small deficit in the income and expenditure account which was met out of the provision for deferred income brought forward at the beginning of the year.</a:t>
            </a:r>
            <a:endParaRPr lang="en-GB" sz="1400" i="1" dirty="0">
              <a:highlight>
                <a:srgbClr val="FFFF00"/>
              </a:highlight>
            </a:endParaRPr>
          </a:p>
        </p:txBody>
      </p:sp>
    </p:spTree>
    <p:extLst>
      <p:ext uri="{BB962C8B-B14F-4D97-AF65-F5344CB8AC3E}">
        <p14:creationId xmlns:p14="http://schemas.microsoft.com/office/powerpoint/2010/main" val="31022774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DE65E4AB-B6FA-157E-58F2-6513E4154B3A}"/>
            </a:ext>
          </a:extLst>
        </p:cNvPr>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5EF17487-C386-4F99-B5EB-4FD3DF4236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Shape 16">
            <a:extLst>
              <a:ext uri="{FF2B5EF4-FFF2-40B4-BE49-F238E27FC236}">
                <a16:creationId xmlns:a16="http://schemas.microsoft.com/office/drawing/2014/main" id="{A0DE92DF-4769-4DE9-93FD-EE31271850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0" y="0"/>
            <a:ext cx="7472381" cy="6858000"/>
          </a:xfrm>
          <a:custGeom>
            <a:avLst/>
            <a:gdLst>
              <a:gd name="connsiteX0" fmla="*/ 1232666 w 7472381"/>
              <a:gd name="connsiteY0" fmla="*/ 0 h 6886575"/>
              <a:gd name="connsiteX1" fmla="*/ 7472381 w 7472381"/>
              <a:gd name="connsiteY1" fmla="*/ 0 h 6886575"/>
              <a:gd name="connsiteX2" fmla="*/ 7472381 w 7472381"/>
              <a:gd name="connsiteY2" fmla="*/ 814388 h 6886575"/>
              <a:gd name="connsiteX3" fmla="*/ 7472381 w 7472381"/>
              <a:gd name="connsiteY3" fmla="*/ 6411516 h 6886575"/>
              <a:gd name="connsiteX4" fmla="*/ 7472381 w 7472381"/>
              <a:gd name="connsiteY4" fmla="*/ 6886575 h 6886575"/>
              <a:gd name="connsiteX5" fmla="*/ 6992676 w 7472381"/>
              <a:gd name="connsiteY5" fmla="*/ 6886575 h 6886575"/>
              <a:gd name="connsiteX6" fmla="*/ 1946893 w 7472381"/>
              <a:gd name="connsiteY6" fmla="*/ 6886575 h 6886575"/>
              <a:gd name="connsiteX7" fmla="*/ 1506276 w 7472381"/>
              <a:gd name="connsiteY7" fmla="*/ 6686550 h 6886575"/>
              <a:gd name="connsiteX8" fmla="*/ 1314394 w 7472381"/>
              <a:gd name="connsiteY8" fmla="*/ 6457949 h 6886575"/>
              <a:gd name="connsiteX9" fmla="*/ 1246880 w 7472381"/>
              <a:gd name="connsiteY9" fmla="*/ 6393656 h 6886575"/>
              <a:gd name="connsiteX10" fmla="*/ 1079872 w 7472381"/>
              <a:gd name="connsiteY10" fmla="*/ 6307931 h 6886575"/>
              <a:gd name="connsiteX11" fmla="*/ 788495 w 7472381"/>
              <a:gd name="connsiteY11" fmla="*/ 6125765 h 6886575"/>
              <a:gd name="connsiteX12" fmla="*/ 895097 w 7472381"/>
              <a:gd name="connsiteY12" fmla="*/ 6082903 h 6886575"/>
              <a:gd name="connsiteX13" fmla="*/ 1204239 w 7472381"/>
              <a:gd name="connsiteY13" fmla="*/ 6193631 h 6886575"/>
              <a:gd name="connsiteX14" fmla="*/ 1428102 w 7472381"/>
              <a:gd name="connsiteY14" fmla="*/ 6222206 h 6886575"/>
              <a:gd name="connsiteX15" fmla="*/ 1111852 w 7472381"/>
              <a:gd name="connsiteY15" fmla="*/ 6029325 h 6886575"/>
              <a:gd name="connsiteX16" fmla="*/ 806262 w 7472381"/>
              <a:gd name="connsiteY16" fmla="*/ 5779294 h 6886575"/>
              <a:gd name="connsiteX17" fmla="*/ 1040785 w 7472381"/>
              <a:gd name="connsiteY17" fmla="*/ 5825728 h 6886575"/>
              <a:gd name="connsiteX18" fmla="*/ 1051445 w 7472381"/>
              <a:gd name="connsiteY18" fmla="*/ 5793581 h 6886575"/>
              <a:gd name="connsiteX19" fmla="*/ 845349 w 7472381"/>
              <a:gd name="connsiteY19" fmla="*/ 5497115 h 6886575"/>
              <a:gd name="connsiteX20" fmla="*/ 745855 w 7472381"/>
              <a:gd name="connsiteY20" fmla="*/ 5375672 h 6886575"/>
              <a:gd name="connsiteX21" fmla="*/ 291024 w 7472381"/>
              <a:gd name="connsiteY21" fmla="*/ 5014913 h 6886575"/>
              <a:gd name="connsiteX22" fmla="*/ 724535 w 7472381"/>
              <a:gd name="connsiteY22" fmla="*/ 5175647 h 6886575"/>
              <a:gd name="connsiteX23" fmla="*/ 276811 w 7472381"/>
              <a:gd name="connsiteY23" fmla="*/ 4825603 h 6886575"/>
              <a:gd name="connsiteX24" fmla="*/ 60055 w 7472381"/>
              <a:gd name="connsiteY24" fmla="*/ 4697016 h 6886575"/>
              <a:gd name="connsiteX25" fmla="*/ 6755 w 7472381"/>
              <a:gd name="connsiteY25" fmla="*/ 4622006 h 6886575"/>
              <a:gd name="connsiteX26" fmla="*/ 102696 w 7472381"/>
              <a:gd name="connsiteY26" fmla="*/ 4604146 h 6886575"/>
              <a:gd name="connsiteX27" fmla="*/ 397625 w 7472381"/>
              <a:gd name="connsiteY27" fmla="*/ 4632722 h 6886575"/>
              <a:gd name="connsiteX28" fmla="*/ 31628 w 7472381"/>
              <a:gd name="connsiteY28" fmla="*/ 4396978 h 6886575"/>
              <a:gd name="connsiteX29" fmla="*/ 305237 w 7472381"/>
              <a:gd name="connsiteY29" fmla="*/ 4432697 h 6886575"/>
              <a:gd name="connsiteX30" fmla="*/ 383412 w 7472381"/>
              <a:gd name="connsiteY30" fmla="*/ 4339828 h 6886575"/>
              <a:gd name="connsiteX31" fmla="*/ 511333 w 7472381"/>
              <a:gd name="connsiteY31" fmla="*/ 4189810 h 6886575"/>
              <a:gd name="connsiteX32" fmla="*/ 600167 w 7472381"/>
              <a:gd name="connsiteY32" fmla="*/ 4107656 h 6886575"/>
              <a:gd name="connsiteX33" fmla="*/ 635701 w 7472381"/>
              <a:gd name="connsiteY33" fmla="*/ 3843337 h 6886575"/>
              <a:gd name="connsiteX34" fmla="*/ 561080 w 7472381"/>
              <a:gd name="connsiteY34" fmla="*/ 3554015 h 6886575"/>
              <a:gd name="connsiteX35" fmla="*/ 354985 w 7472381"/>
              <a:gd name="connsiteY35" fmla="*/ 3407569 h 6886575"/>
              <a:gd name="connsiteX36" fmla="*/ 415392 w 7472381"/>
              <a:gd name="connsiteY36" fmla="*/ 3243263 h 6886575"/>
              <a:gd name="connsiteX37" fmla="*/ 852456 w 7472381"/>
              <a:gd name="connsiteY37" fmla="*/ 3343275 h 6886575"/>
              <a:gd name="connsiteX38" fmla="*/ 202190 w 7472381"/>
              <a:gd name="connsiteY38" fmla="*/ 2953940 h 6886575"/>
              <a:gd name="connsiteX39" fmla="*/ 312344 w 7472381"/>
              <a:gd name="connsiteY39" fmla="*/ 2936081 h 6886575"/>
              <a:gd name="connsiteX40" fmla="*/ 706768 w 7472381"/>
              <a:gd name="connsiteY40" fmla="*/ 2714625 h 6886575"/>
              <a:gd name="connsiteX41" fmla="*/ 728088 w 7472381"/>
              <a:gd name="connsiteY41" fmla="*/ 2703909 h 6886575"/>
              <a:gd name="connsiteX42" fmla="*/ 795602 w 7472381"/>
              <a:gd name="connsiteY42" fmla="*/ 2564606 h 6886575"/>
              <a:gd name="connsiteX43" fmla="*/ 1008804 w 7472381"/>
              <a:gd name="connsiteY43" fmla="*/ 2543175 h 6886575"/>
              <a:gd name="connsiteX44" fmla="*/ 1186473 w 7472381"/>
              <a:gd name="connsiteY44" fmla="*/ 2575322 h 6886575"/>
              <a:gd name="connsiteX45" fmla="*/ 1378355 w 7472381"/>
              <a:gd name="connsiteY45" fmla="*/ 2536031 h 6886575"/>
              <a:gd name="connsiteX46" fmla="*/ 1548916 w 7472381"/>
              <a:gd name="connsiteY46" fmla="*/ 2553891 h 6886575"/>
              <a:gd name="connsiteX47" fmla="*/ 1694604 w 7472381"/>
              <a:gd name="connsiteY47" fmla="*/ 2528888 h 6886575"/>
              <a:gd name="connsiteX48" fmla="*/ 1552469 w 7472381"/>
              <a:gd name="connsiteY48" fmla="*/ 2411015 h 6886575"/>
              <a:gd name="connsiteX49" fmla="*/ 1353481 w 7472381"/>
              <a:gd name="connsiteY49" fmla="*/ 2411015 h 6886575"/>
              <a:gd name="connsiteX50" fmla="*/ 1211346 w 7472381"/>
              <a:gd name="connsiteY50" fmla="*/ 2336007 h 6886575"/>
              <a:gd name="connsiteX51" fmla="*/ 1076318 w 7472381"/>
              <a:gd name="connsiteY51" fmla="*/ 2200275 h 6886575"/>
              <a:gd name="connsiteX52" fmla="*/ 600167 w 7472381"/>
              <a:gd name="connsiteY52" fmla="*/ 1982390 h 6886575"/>
              <a:gd name="connsiteX53" fmla="*/ 514886 w 7472381"/>
              <a:gd name="connsiteY53" fmla="*/ 1900238 h 6886575"/>
              <a:gd name="connsiteX54" fmla="*/ 1872273 w 7472381"/>
              <a:gd name="connsiteY54" fmla="*/ 2218135 h 6886575"/>
              <a:gd name="connsiteX55" fmla="*/ 1452975 w 7472381"/>
              <a:gd name="connsiteY55" fmla="*/ 2085975 h 6886575"/>
              <a:gd name="connsiteX56" fmla="*/ 1737245 w 7472381"/>
              <a:gd name="connsiteY56" fmla="*/ 2110978 h 6886575"/>
              <a:gd name="connsiteX57" fmla="*/ 1893593 w 7472381"/>
              <a:gd name="connsiteY57" fmla="*/ 2021681 h 6886575"/>
              <a:gd name="connsiteX58" fmla="*/ 1893593 w 7472381"/>
              <a:gd name="connsiteY58" fmla="*/ 1993106 h 6886575"/>
              <a:gd name="connsiteX59" fmla="*/ 1776332 w 7472381"/>
              <a:gd name="connsiteY59" fmla="*/ 1910953 h 6886575"/>
              <a:gd name="connsiteX60" fmla="*/ 1708818 w 7472381"/>
              <a:gd name="connsiteY60" fmla="*/ 1857375 h 6886575"/>
              <a:gd name="connsiteX61" fmla="*/ 1524043 w 7472381"/>
              <a:gd name="connsiteY61" fmla="*/ 1664493 h 6886575"/>
              <a:gd name="connsiteX62" fmla="*/ 1655517 w 7472381"/>
              <a:gd name="connsiteY62" fmla="*/ 1643062 h 6886575"/>
              <a:gd name="connsiteX63" fmla="*/ 1705264 w 7472381"/>
              <a:gd name="connsiteY63" fmla="*/ 1603772 h 6886575"/>
              <a:gd name="connsiteX64" fmla="*/ 1669731 w 7472381"/>
              <a:gd name="connsiteY64" fmla="*/ 1546622 h 6886575"/>
              <a:gd name="connsiteX65" fmla="*/ 1261093 w 7472381"/>
              <a:gd name="connsiteY65" fmla="*/ 1371600 h 6886575"/>
              <a:gd name="connsiteX66" fmla="*/ 1229113 w 7472381"/>
              <a:gd name="connsiteY66" fmla="*/ 1235869 h 6886575"/>
              <a:gd name="connsiteX67" fmla="*/ 1307287 w 7472381"/>
              <a:gd name="connsiteY67" fmla="*/ 1214437 h 6886575"/>
              <a:gd name="connsiteX68" fmla="*/ 1396121 w 7472381"/>
              <a:gd name="connsiteY68" fmla="*/ 1225153 h 6886575"/>
              <a:gd name="connsiteX69" fmla="*/ 1325054 w 7472381"/>
              <a:gd name="connsiteY69" fmla="*/ 1117997 h 6886575"/>
              <a:gd name="connsiteX70" fmla="*/ 1037231 w 7472381"/>
              <a:gd name="connsiteY70" fmla="*/ 1010841 h 6886575"/>
              <a:gd name="connsiteX71" fmla="*/ 983931 w 7472381"/>
              <a:gd name="connsiteY71" fmla="*/ 953690 h 6886575"/>
              <a:gd name="connsiteX72" fmla="*/ 1054998 w 7472381"/>
              <a:gd name="connsiteY72" fmla="*/ 925115 h 6886575"/>
              <a:gd name="connsiteX73" fmla="*/ 1108299 w 7472381"/>
              <a:gd name="connsiteY73" fmla="*/ 914400 h 6886575"/>
              <a:gd name="connsiteX74" fmla="*/ 6755 w 7472381"/>
              <a:gd name="connsiteY74" fmla="*/ 467915 h 6886575"/>
              <a:gd name="connsiteX75" fmla="*/ 255490 w 7472381"/>
              <a:gd name="connsiteY75" fmla="*/ 464344 h 6886575"/>
              <a:gd name="connsiteX76" fmla="*/ 500673 w 7472381"/>
              <a:gd name="connsiteY76" fmla="*/ 535781 h 6886575"/>
              <a:gd name="connsiteX77" fmla="*/ 760069 w 7472381"/>
              <a:gd name="connsiteY77" fmla="*/ 525066 h 6886575"/>
              <a:gd name="connsiteX78" fmla="*/ 1005251 w 7472381"/>
              <a:gd name="connsiteY78" fmla="*/ 560785 h 6886575"/>
              <a:gd name="connsiteX79" fmla="*/ 1218453 w 7472381"/>
              <a:gd name="connsiteY79" fmla="*/ 560785 h 6886575"/>
              <a:gd name="connsiteX80" fmla="*/ 1019464 w 7472381"/>
              <a:gd name="connsiteY80" fmla="*/ 507206 h 6886575"/>
              <a:gd name="connsiteX81" fmla="*/ 944844 w 7472381"/>
              <a:gd name="connsiteY81" fmla="*/ 417909 h 6886575"/>
              <a:gd name="connsiteX82" fmla="*/ 969717 w 7472381"/>
              <a:gd name="connsiteY82" fmla="*/ 335757 h 6886575"/>
              <a:gd name="connsiteX83" fmla="*/ 1051445 w 7472381"/>
              <a:gd name="connsiteY83" fmla="*/ 360759 h 6886575"/>
              <a:gd name="connsiteX84" fmla="*/ 1147386 w 7472381"/>
              <a:gd name="connsiteY84" fmla="*/ 453629 h 6886575"/>
              <a:gd name="connsiteX85" fmla="*/ 1168706 w 7472381"/>
              <a:gd name="connsiteY85" fmla="*/ 396478 h 6886575"/>
              <a:gd name="connsiteX86" fmla="*/ 1225560 w 7472381"/>
              <a:gd name="connsiteY86" fmla="*/ 353615 h 6886575"/>
              <a:gd name="connsiteX87" fmla="*/ 1552469 w 7472381"/>
              <a:gd name="connsiteY87" fmla="*/ 375047 h 6886575"/>
              <a:gd name="connsiteX88" fmla="*/ 1335714 w 7472381"/>
              <a:gd name="connsiteY88" fmla="*/ 192881 h 6886575"/>
              <a:gd name="connsiteX89" fmla="*/ 1197133 w 7472381"/>
              <a:gd name="connsiteY89" fmla="*/ 164306 h 6886575"/>
              <a:gd name="connsiteX90" fmla="*/ 1165153 w 7472381"/>
              <a:gd name="connsiteY90" fmla="*/ 89297 h 6886575"/>
              <a:gd name="connsiteX91" fmla="*/ 1229113 w 7472381"/>
              <a:gd name="connsiteY91" fmla="*/ 71437 h 6886575"/>
              <a:gd name="connsiteX92" fmla="*/ 1548916 w 7472381"/>
              <a:gd name="connsiteY92" fmla="*/ 135731 h 6886575"/>
              <a:gd name="connsiteX93" fmla="*/ 1602217 w 7472381"/>
              <a:gd name="connsiteY93" fmla="*/ 110728 h 6886575"/>
              <a:gd name="connsiteX94" fmla="*/ 1232666 w 7472381"/>
              <a:gd name="connsiteY94" fmla="*/ 0 h 6886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7472381" h="6886575">
                <a:moveTo>
                  <a:pt x="1232666" y="0"/>
                </a:moveTo>
                <a:lnTo>
                  <a:pt x="7472381" y="0"/>
                </a:lnTo>
                <a:lnTo>
                  <a:pt x="7472381" y="814388"/>
                </a:lnTo>
                <a:lnTo>
                  <a:pt x="7472381" y="6411516"/>
                </a:lnTo>
                <a:lnTo>
                  <a:pt x="7472381" y="6886575"/>
                </a:lnTo>
                <a:lnTo>
                  <a:pt x="6992676" y="6886575"/>
                </a:lnTo>
                <a:lnTo>
                  <a:pt x="1946893" y="6886575"/>
                </a:lnTo>
                <a:cubicBezTo>
                  <a:pt x="1801205" y="6815137"/>
                  <a:pt x="1662624" y="6729412"/>
                  <a:pt x="1506276" y="6686550"/>
                </a:cubicBezTo>
                <a:cubicBezTo>
                  <a:pt x="1399675" y="6657975"/>
                  <a:pt x="1296627" y="6607969"/>
                  <a:pt x="1314394" y="6457949"/>
                </a:cubicBezTo>
                <a:cubicBezTo>
                  <a:pt x="1317947" y="6415087"/>
                  <a:pt x="1289520" y="6382941"/>
                  <a:pt x="1246880" y="6393656"/>
                </a:cubicBezTo>
                <a:cubicBezTo>
                  <a:pt x="1165153" y="6415087"/>
                  <a:pt x="1126065" y="6354365"/>
                  <a:pt x="1079872" y="6307931"/>
                </a:cubicBezTo>
                <a:cubicBezTo>
                  <a:pt x="998144" y="6225779"/>
                  <a:pt x="919970" y="6140052"/>
                  <a:pt x="788495" y="6125765"/>
                </a:cubicBezTo>
                <a:cubicBezTo>
                  <a:pt x="813369" y="6061471"/>
                  <a:pt x="856009" y="6068615"/>
                  <a:pt x="895097" y="6082903"/>
                </a:cubicBezTo>
                <a:cubicBezTo>
                  <a:pt x="998144" y="6118622"/>
                  <a:pt x="1101192" y="6157912"/>
                  <a:pt x="1204239" y="6193631"/>
                </a:cubicBezTo>
                <a:cubicBezTo>
                  <a:pt x="1271754" y="6215062"/>
                  <a:pt x="1339267" y="6247209"/>
                  <a:pt x="1428102" y="6222206"/>
                </a:cubicBezTo>
                <a:cubicBezTo>
                  <a:pt x="1349928" y="6093619"/>
                  <a:pt x="1218453" y="6068615"/>
                  <a:pt x="1111852" y="6029325"/>
                </a:cubicBezTo>
                <a:cubicBezTo>
                  <a:pt x="980377" y="5979319"/>
                  <a:pt x="902203" y="5886450"/>
                  <a:pt x="806262" y="5779294"/>
                </a:cubicBezTo>
                <a:cubicBezTo>
                  <a:pt x="902203" y="5750719"/>
                  <a:pt x="962610" y="5829300"/>
                  <a:pt x="1040785" y="5825728"/>
                </a:cubicBezTo>
                <a:cubicBezTo>
                  <a:pt x="1044338" y="5815012"/>
                  <a:pt x="1051445" y="5793581"/>
                  <a:pt x="1051445" y="5793581"/>
                </a:cubicBezTo>
                <a:cubicBezTo>
                  <a:pt x="923523" y="5736431"/>
                  <a:pt x="866670" y="5629275"/>
                  <a:pt x="845349" y="5497115"/>
                </a:cubicBezTo>
                <a:cubicBezTo>
                  <a:pt x="838243" y="5429250"/>
                  <a:pt x="792049" y="5407819"/>
                  <a:pt x="745855" y="5375672"/>
                </a:cubicBezTo>
                <a:cubicBezTo>
                  <a:pt x="589507" y="5264943"/>
                  <a:pt x="422499" y="5164931"/>
                  <a:pt x="291024" y="5014913"/>
                </a:cubicBezTo>
                <a:cubicBezTo>
                  <a:pt x="443819" y="5032771"/>
                  <a:pt x="564633" y="5132784"/>
                  <a:pt x="724535" y="5175647"/>
                </a:cubicBezTo>
                <a:cubicBezTo>
                  <a:pt x="596614" y="5011340"/>
                  <a:pt x="429605" y="4925615"/>
                  <a:pt x="276811" y="4825603"/>
                </a:cubicBezTo>
                <a:cubicBezTo>
                  <a:pt x="205743" y="4779169"/>
                  <a:pt x="141783" y="4722018"/>
                  <a:pt x="60055" y="4697016"/>
                </a:cubicBezTo>
                <a:cubicBezTo>
                  <a:pt x="31628" y="4689872"/>
                  <a:pt x="-18119" y="4672013"/>
                  <a:pt x="6755" y="4622006"/>
                </a:cubicBezTo>
                <a:cubicBezTo>
                  <a:pt x="28075" y="4579144"/>
                  <a:pt x="67162" y="4593432"/>
                  <a:pt x="102696" y="4604146"/>
                </a:cubicBezTo>
                <a:cubicBezTo>
                  <a:pt x="187976" y="4632722"/>
                  <a:pt x="280364" y="4632722"/>
                  <a:pt x="397625" y="4632722"/>
                </a:cubicBezTo>
                <a:cubicBezTo>
                  <a:pt x="298131" y="4496990"/>
                  <a:pt x="116909" y="4539853"/>
                  <a:pt x="31628" y="4396978"/>
                </a:cubicBezTo>
                <a:cubicBezTo>
                  <a:pt x="138229" y="4371976"/>
                  <a:pt x="219957" y="4421982"/>
                  <a:pt x="305237" y="4432697"/>
                </a:cubicBezTo>
                <a:cubicBezTo>
                  <a:pt x="383412" y="4443413"/>
                  <a:pt x="401178" y="4418409"/>
                  <a:pt x="383412" y="4339828"/>
                </a:cubicBezTo>
                <a:cubicBezTo>
                  <a:pt x="354985" y="4218385"/>
                  <a:pt x="397625" y="4157662"/>
                  <a:pt x="511333" y="4189810"/>
                </a:cubicBezTo>
                <a:cubicBezTo>
                  <a:pt x="617934" y="4221956"/>
                  <a:pt x="628594" y="4175522"/>
                  <a:pt x="600167" y="4107656"/>
                </a:cubicBezTo>
                <a:cubicBezTo>
                  <a:pt x="557527" y="4007644"/>
                  <a:pt x="603720" y="3929063"/>
                  <a:pt x="635701" y="3843337"/>
                </a:cubicBezTo>
                <a:cubicBezTo>
                  <a:pt x="685448" y="3714750"/>
                  <a:pt x="664128" y="3650456"/>
                  <a:pt x="561080" y="3554015"/>
                </a:cubicBezTo>
                <a:cubicBezTo>
                  <a:pt x="500673" y="3500438"/>
                  <a:pt x="440265" y="3454003"/>
                  <a:pt x="354985" y="3407569"/>
                </a:cubicBezTo>
                <a:cubicBezTo>
                  <a:pt x="550420" y="3382565"/>
                  <a:pt x="347878" y="3296841"/>
                  <a:pt x="415392" y="3243263"/>
                </a:cubicBezTo>
                <a:cubicBezTo>
                  <a:pt x="553973" y="3221831"/>
                  <a:pt x="664128" y="3393282"/>
                  <a:pt x="852456" y="3343275"/>
                </a:cubicBezTo>
                <a:cubicBezTo>
                  <a:pt x="625041" y="3196828"/>
                  <a:pt x="369198" y="3150393"/>
                  <a:pt x="202190" y="2953940"/>
                </a:cubicBezTo>
                <a:cubicBezTo>
                  <a:pt x="241277" y="2911078"/>
                  <a:pt x="280364" y="2953940"/>
                  <a:pt x="312344" y="2936081"/>
                </a:cubicBezTo>
                <a:cubicBezTo>
                  <a:pt x="312344" y="2925365"/>
                  <a:pt x="685448" y="2993232"/>
                  <a:pt x="706768" y="2714625"/>
                </a:cubicBezTo>
                <a:cubicBezTo>
                  <a:pt x="713875" y="2714625"/>
                  <a:pt x="720982" y="2714625"/>
                  <a:pt x="728088" y="2703909"/>
                </a:cubicBezTo>
                <a:cubicBezTo>
                  <a:pt x="767175" y="2664619"/>
                  <a:pt x="731642" y="2571750"/>
                  <a:pt x="795602" y="2564606"/>
                </a:cubicBezTo>
                <a:cubicBezTo>
                  <a:pt x="866670" y="2557462"/>
                  <a:pt x="934184" y="2525315"/>
                  <a:pt x="1008804" y="2543175"/>
                </a:cubicBezTo>
                <a:cubicBezTo>
                  <a:pt x="1065658" y="2557462"/>
                  <a:pt x="1126065" y="2575322"/>
                  <a:pt x="1186473" y="2575322"/>
                </a:cubicBezTo>
                <a:cubicBezTo>
                  <a:pt x="1250433" y="2575322"/>
                  <a:pt x="1339267" y="2696766"/>
                  <a:pt x="1378355" y="2536031"/>
                </a:cubicBezTo>
                <a:cubicBezTo>
                  <a:pt x="1378355" y="2528888"/>
                  <a:pt x="1488509" y="2546747"/>
                  <a:pt x="1548916" y="2553891"/>
                </a:cubicBezTo>
                <a:cubicBezTo>
                  <a:pt x="1598663" y="2561035"/>
                  <a:pt x="1659071" y="2593181"/>
                  <a:pt x="1694604" y="2528888"/>
                </a:cubicBezTo>
                <a:cubicBezTo>
                  <a:pt x="1712371" y="2489596"/>
                  <a:pt x="1627090" y="2418159"/>
                  <a:pt x="1552469" y="2411015"/>
                </a:cubicBezTo>
                <a:cubicBezTo>
                  <a:pt x="1484956" y="2403872"/>
                  <a:pt x="1417442" y="2396728"/>
                  <a:pt x="1353481" y="2411015"/>
                </a:cubicBezTo>
                <a:cubicBezTo>
                  <a:pt x="1275307" y="2428875"/>
                  <a:pt x="1232666" y="2400300"/>
                  <a:pt x="1211346" y="2336007"/>
                </a:cubicBezTo>
                <a:cubicBezTo>
                  <a:pt x="1186473" y="2268141"/>
                  <a:pt x="1140279" y="2232422"/>
                  <a:pt x="1076318" y="2200275"/>
                </a:cubicBezTo>
                <a:cubicBezTo>
                  <a:pt x="919970" y="2121694"/>
                  <a:pt x="770729" y="2028825"/>
                  <a:pt x="600167" y="1982390"/>
                </a:cubicBezTo>
                <a:cubicBezTo>
                  <a:pt x="568187" y="1975246"/>
                  <a:pt x="529100" y="1960959"/>
                  <a:pt x="514886" y="1900238"/>
                </a:cubicBezTo>
                <a:cubicBezTo>
                  <a:pt x="976824" y="1993106"/>
                  <a:pt x="1396121" y="2232422"/>
                  <a:pt x="1872273" y="2218135"/>
                </a:cubicBezTo>
                <a:cubicBezTo>
                  <a:pt x="1744351" y="2143125"/>
                  <a:pt x="1591557" y="2139554"/>
                  <a:pt x="1452975" y="2085975"/>
                </a:cubicBezTo>
                <a:cubicBezTo>
                  <a:pt x="1552469" y="2046685"/>
                  <a:pt x="1644857" y="2089547"/>
                  <a:pt x="1737245" y="2110978"/>
                </a:cubicBezTo>
                <a:cubicBezTo>
                  <a:pt x="1815419" y="2128837"/>
                  <a:pt x="1886486" y="2132410"/>
                  <a:pt x="1893593" y="2021681"/>
                </a:cubicBezTo>
                <a:cubicBezTo>
                  <a:pt x="1893593" y="2010965"/>
                  <a:pt x="1893593" y="2003821"/>
                  <a:pt x="1893593" y="1993106"/>
                </a:cubicBezTo>
                <a:cubicBezTo>
                  <a:pt x="1865166" y="1946672"/>
                  <a:pt x="1826079" y="1925240"/>
                  <a:pt x="1776332" y="1910953"/>
                </a:cubicBezTo>
                <a:cubicBezTo>
                  <a:pt x="1747905" y="1903809"/>
                  <a:pt x="1708818" y="1889522"/>
                  <a:pt x="1708818" y="1857375"/>
                </a:cubicBezTo>
                <a:cubicBezTo>
                  <a:pt x="1712371" y="1735931"/>
                  <a:pt x="1616430" y="1700212"/>
                  <a:pt x="1524043" y="1664493"/>
                </a:cubicBezTo>
                <a:cubicBezTo>
                  <a:pt x="1573790" y="1603772"/>
                  <a:pt x="1616430" y="1646635"/>
                  <a:pt x="1655517" y="1643062"/>
                </a:cubicBezTo>
                <a:cubicBezTo>
                  <a:pt x="1680391" y="1639491"/>
                  <a:pt x="1705264" y="1635919"/>
                  <a:pt x="1705264" y="1603772"/>
                </a:cubicBezTo>
                <a:cubicBezTo>
                  <a:pt x="1705264" y="1578769"/>
                  <a:pt x="1694604" y="1546622"/>
                  <a:pt x="1669731" y="1546622"/>
                </a:cubicBezTo>
                <a:cubicBezTo>
                  <a:pt x="1513383" y="1543050"/>
                  <a:pt x="1424548" y="1371600"/>
                  <a:pt x="1261093" y="1371600"/>
                </a:cubicBezTo>
                <a:cubicBezTo>
                  <a:pt x="1161599" y="1371600"/>
                  <a:pt x="1310841" y="1275159"/>
                  <a:pt x="1229113" y="1235869"/>
                </a:cubicBezTo>
                <a:cubicBezTo>
                  <a:pt x="1211346" y="1225153"/>
                  <a:pt x="1278860" y="1210866"/>
                  <a:pt x="1307287" y="1214437"/>
                </a:cubicBezTo>
                <a:cubicBezTo>
                  <a:pt x="1335714" y="1218009"/>
                  <a:pt x="1360588" y="1243013"/>
                  <a:pt x="1396121" y="1225153"/>
                </a:cubicBezTo>
                <a:cubicBezTo>
                  <a:pt x="1413888" y="1160860"/>
                  <a:pt x="1367694" y="1135856"/>
                  <a:pt x="1325054" y="1117997"/>
                </a:cubicBezTo>
                <a:cubicBezTo>
                  <a:pt x="1232666" y="1075135"/>
                  <a:pt x="1140279" y="1025129"/>
                  <a:pt x="1037231" y="1010841"/>
                </a:cubicBezTo>
                <a:cubicBezTo>
                  <a:pt x="1001698" y="1007269"/>
                  <a:pt x="980377" y="989409"/>
                  <a:pt x="983931" y="953690"/>
                </a:cubicBezTo>
                <a:cubicBezTo>
                  <a:pt x="991037" y="907256"/>
                  <a:pt x="1026571" y="921544"/>
                  <a:pt x="1054998" y="925115"/>
                </a:cubicBezTo>
                <a:cubicBezTo>
                  <a:pt x="1072765" y="928688"/>
                  <a:pt x="1090532" y="939403"/>
                  <a:pt x="1108299" y="914400"/>
                </a:cubicBezTo>
                <a:cubicBezTo>
                  <a:pt x="692555" y="660797"/>
                  <a:pt x="472246" y="675085"/>
                  <a:pt x="6755" y="467915"/>
                </a:cubicBezTo>
                <a:cubicBezTo>
                  <a:pt x="109802" y="428625"/>
                  <a:pt x="184423" y="457200"/>
                  <a:pt x="255490" y="464344"/>
                </a:cubicBezTo>
                <a:cubicBezTo>
                  <a:pt x="433159" y="482203"/>
                  <a:pt x="323004" y="514350"/>
                  <a:pt x="500673" y="535781"/>
                </a:cubicBezTo>
                <a:cubicBezTo>
                  <a:pt x="585954" y="546497"/>
                  <a:pt x="664128" y="582216"/>
                  <a:pt x="760069" y="525066"/>
                </a:cubicBezTo>
                <a:cubicBezTo>
                  <a:pt x="824029" y="485775"/>
                  <a:pt x="927077" y="528637"/>
                  <a:pt x="1005251" y="560785"/>
                </a:cubicBezTo>
                <a:cubicBezTo>
                  <a:pt x="1069212" y="589360"/>
                  <a:pt x="1133172" y="596503"/>
                  <a:pt x="1218453" y="560785"/>
                </a:cubicBezTo>
                <a:cubicBezTo>
                  <a:pt x="1140279" y="539354"/>
                  <a:pt x="1079872" y="521494"/>
                  <a:pt x="1019464" y="507206"/>
                </a:cubicBezTo>
                <a:cubicBezTo>
                  <a:pt x="969717" y="496491"/>
                  <a:pt x="941290" y="471488"/>
                  <a:pt x="944844" y="417909"/>
                </a:cubicBezTo>
                <a:cubicBezTo>
                  <a:pt x="944844" y="389334"/>
                  <a:pt x="934184" y="350044"/>
                  <a:pt x="969717" y="335757"/>
                </a:cubicBezTo>
                <a:cubicBezTo>
                  <a:pt x="998144" y="321469"/>
                  <a:pt x="1037231" y="335757"/>
                  <a:pt x="1051445" y="360759"/>
                </a:cubicBezTo>
                <a:cubicBezTo>
                  <a:pt x="1069212" y="407194"/>
                  <a:pt x="1086978" y="450056"/>
                  <a:pt x="1147386" y="453629"/>
                </a:cubicBezTo>
                <a:cubicBezTo>
                  <a:pt x="1229113" y="460771"/>
                  <a:pt x="1182919" y="432197"/>
                  <a:pt x="1168706" y="396478"/>
                </a:cubicBezTo>
                <a:cubicBezTo>
                  <a:pt x="1154492" y="357188"/>
                  <a:pt x="1197133" y="346472"/>
                  <a:pt x="1225560" y="353615"/>
                </a:cubicBezTo>
                <a:cubicBezTo>
                  <a:pt x="1332161" y="385763"/>
                  <a:pt x="1442315" y="328613"/>
                  <a:pt x="1552469" y="375047"/>
                </a:cubicBezTo>
                <a:cubicBezTo>
                  <a:pt x="1524043" y="260747"/>
                  <a:pt x="1463635" y="210741"/>
                  <a:pt x="1335714" y="192881"/>
                </a:cubicBezTo>
                <a:cubicBezTo>
                  <a:pt x="1289520" y="189310"/>
                  <a:pt x="1239773" y="196453"/>
                  <a:pt x="1197133" y="164306"/>
                </a:cubicBezTo>
                <a:cubicBezTo>
                  <a:pt x="1172259" y="146447"/>
                  <a:pt x="1147386" y="125016"/>
                  <a:pt x="1165153" y="89297"/>
                </a:cubicBezTo>
                <a:cubicBezTo>
                  <a:pt x="1175813" y="64294"/>
                  <a:pt x="1204239" y="64294"/>
                  <a:pt x="1229113" y="71437"/>
                </a:cubicBezTo>
                <a:cubicBezTo>
                  <a:pt x="1332161" y="110728"/>
                  <a:pt x="1442315" y="121444"/>
                  <a:pt x="1548916" y="135731"/>
                </a:cubicBezTo>
                <a:cubicBezTo>
                  <a:pt x="1566683" y="139303"/>
                  <a:pt x="1584450" y="146447"/>
                  <a:pt x="1602217" y="110728"/>
                </a:cubicBezTo>
                <a:cubicBezTo>
                  <a:pt x="1477849" y="78581"/>
                  <a:pt x="1357034" y="35719"/>
                  <a:pt x="1232666" y="0"/>
                </a:cubicBezTo>
                <a:close/>
              </a:path>
            </a:pathLst>
          </a:custGeom>
          <a:solidFill>
            <a:schemeClr val="bg2">
              <a:alpha val="50000"/>
            </a:schemeClr>
          </a:solidFill>
          <a:ln w="32707" cap="flat">
            <a:noFill/>
            <a:prstDash val="solid"/>
            <a:miter/>
          </a:ln>
        </p:spPr>
        <p:txBody>
          <a:bodyPr wrap="square" rtlCol="0" anchor="ctr">
            <a:noAutofit/>
          </a:bodyPr>
          <a:lstStyle/>
          <a:p>
            <a:endParaRPr lang="en-US" dirty="0">
              <a:solidFill>
                <a:schemeClr val="tx1"/>
              </a:solidFill>
            </a:endParaRPr>
          </a:p>
        </p:txBody>
      </p:sp>
      <p:sp>
        <p:nvSpPr>
          <p:cNvPr id="2" name="Title 1">
            <a:extLst>
              <a:ext uri="{FF2B5EF4-FFF2-40B4-BE49-F238E27FC236}">
                <a16:creationId xmlns:a16="http://schemas.microsoft.com/office/drawing/2014/main" id="{68225094-A8AD-E177-DEF2-9D361FA31E80}"/>
              </a:ext>
            </a:extLst>
          </p:cNvPr>
          <p:cNvSpPr>
            <a:spLocks noGrp="1"/>
          </p:cNvSpPr>
          <p:nvPr>
            <p:ph type="title"/>
          </p:nvPr>
        </p:nvSpPr>
        <p:spPr>
          <a:xfrm>
            <a:off x="1246824" y="643467"/>
            <a:ext cx="5458776" cy="1800526"/>
          </a:xfrm>
        </p:spPr>
        <p:txBody>
          <a:bodyPr vert="horz" lIns="91440" tIns="45720" rIns="91440" bIns="45720" rtlCol="0" anchor="ctr">
            <a:normAutofit/>
          </a:bodyPr>
          <a:lstStyle/>
          <a:p>
            <a:r>
              <a:rPr lang="en-US" dirty="0">
                <a:solidFill>
                  <a:srgbClr val="4DA4AD"/>
                </a:solidFill>
              </a:rPr>
              <a:t>The Funds and Criteria</a:t>
            </a:r>
          </a:p>
        </p:txBody>
      </p:sp>
      <p:sp>
        <p:nvSpPr>
          <p:cNvPr id="8" name="TextBox 7">
            <a:extLst>
              <a:ext uri="{FF2B5EF4-FFF2-40B4-BE49-F238E27FC236}">
                <a16:creationId xmlns:a16="http://schemas.microsoft.com/office/drawing/2014/main" id="{DBDA57E5-AE13-A3F3-BA58-16A0F691E3AB}"/>
              </a:ext>
            </a:extLst>
          </p:cNvPr>
          <p:cNvSpPr txBox="1"/>
          <p:nvPr/>
        </p:nvSpPr>
        <p:spPr>
          <a:xfrm>
            <a:off x="1246824" y="2080456"/>
            <a:ext cx="6090305" cy="3553581"/>
          </a:xfrm>
          <a:prstGeom prst="rect">
            <a:avLst/>
          </a:prstGeom>
        </p:spPr>
        <p:txBody>
          <a:bodyPr vert="horz" lIns="91440" tIns="45720" rIns="91440" bIns="45720" rtlCol="0">
            <a:noAutofit/>
          </a:bodyPr>
          <a:lstStyle/>
          <a:p>
            <a:pPr>
              <a:lnSpc>
                <a:spcPct val="90000"/>
              </a:lnSpc>
              <a:spcAft>
                <a:spcPts val="700"/>
              </a:spcAft>
            </a:pPr>
            <a:r>
              <a:rPr lang="en-US" sz="1400" b="1" dirty="0">
                <a:effectLst/>
              </a:rPr>
              <a:t>During the year there were four Funds:</a:t>
            </a:r>
          </a:p>
          <a:p>
            <a:pPr indent="-228600">
              <a:lnSpc>
                <a:spcPct val="90000"/>
              </a:lnSpc>
              <a:spcAft>
                <a:spcPts val="700"/>
              </a:spcAft>
              <a:buFont typeface="Arial" panose="020B0604020202020204" pitchFamily="34" charset="0"/>
              <a:buChar char="•"/>
            </a:pPr>
            <a:endParaRPr lang="en-US" sz="1400" dirty="0">
              <a:effectLst/>
            </a:endParaRPr>
          </a:p>
          <a:p>
            <a:pPr marL="114300">
              <a:lnSpc>
                <a:spcPct val="90000"/>
              </a:lnSpc>
              <a:spcAft>
                <a:spcPts val="700"/>
              </a:spcAft>
            </a:pPr>
            <a:r>
              <a:rPr lang="en-US" sz="1400" b="1" dirty="0">
                <a:effectLst/>
              </a:rPr>
              <a:t>The Community Benefit Fund (CBF)</a:t>
            </a:r>
            <a:r>
              <a:rPr lang="en-US" sz="1400" dirty="0">
                <a:effectLst/>
              </a:rPr>
              <a:t> </a:t>
            </a:r>
          </a:p>
          <a:p>
            <a:pPr marL="114300">
              <a:lnSpc>
                <a:spcPct val="90000"/>
              </a:lnSpc>
              <a:spcAft>
                <a:spcPts val="700"/>
              </a:spcAft>
            </a:pPr>
            <a:r>
              <a:rPr lang="en-US" sz="1400" dirty="0">
                <a:effectLst/>
              </a:rPr>
              <a:t>This was formerly the Local Initiatives Fund. </a:t>
            </a:r>
          </a:p>
          <a:p>
            <a:pPr marL="114300">
              <a:lnSpc>
                <a:spcPct val="90000"/>
              </a:lnSpc>
              <a:spcAft>
                <a:spcPts val="700"/>
              </a:spcAft>
            </a:pPr>
            <a:r>
              <a:rPr lang="en-US" sz="1400" dirty="0">
                <a:effectLst/>
              </a:rPr>
              <a:t>The CIC was awarded £100,000 previously administered by the Community Foundation Tyne &amp; Wear as the Small Grants Programme and it was decided to incorporate this fund and rename the reorganised Fund to ensure it was clear to all interested parties the aims of the Fund. The Fund is open to businesses and organisations which have the potential to deliver projects that benefit the communities within the area of benefit.</a:t>
            </a:r>
          </a:p>
          <a:p>
            <a:pPr>
              <a:lnSpc>
                <a:spcPct val="90000"/>
              </a:lnSpc>
              <a:spcAft>
                <a:spcPts val="700"/>
              </a:spcAft>
            </a:pPr>
            <a:r>
              <a:rPr lang="en-US" sz="1400" dirty="0">
                <a:effectLst/>
              </a:rPr>
              <a:t>All applications are a two-stage process the first of which is to complete a preliminary enquiry form. Applicants will receive an acknowledgement within 10 days indicating the next date for consideration of completed full applications.</a:t>
            </a:r>
          </a:p>
          <a:p>
            <a:pPr>
              <a:lnSpc>
                <a:spcPct val="90000"/>
              </a:lnSpc>
              <a:spcAft>
                <a:spcPts val="700"/>
              </a:spcAft>
            </a:pPr>
            <a:r>
              <a:rPr lang="en-US" sz="1400" dirty="0">
                <a:effectLst/>
              </a:rPr>
              <a:t>It is expected that the CIC Board will meet on up to six occasions a year to consider applications.</a:t>
            </a:r>
          </a:p>
        </p:txBody>
      </p:sp>
      <p:pic>
        <p:nvPicPr>
          <p:cNvPr id="4" name="Picture 3">
            <a:extLst>
              <a:ext uri="{FF2B5EF4-FFF2-40B4-BE49-F238E27FC236}">
                <a16:creationId xmlns:a16="http://schemas.microsoft.com/office/drawing/2014/main" id="{A7EA51E7-6F63-3A73-48CB-55FF5A2B5294}"/>
              </a:ext>
            </a:extLst>
          </p:cNvPr>
          <p:cNvPicPr>
            <a:picLocks noChangeAspect="1"/>
          </p:cNvPicPr>
          <p:nvPr/>
        </p:nvPicPr>
        <p:blipFill rotWithShape="1">
          <a:blip r:embed="rId2">
            <a:extLst>
              <a:ext uri="{28A0092B-C50C-407E-A947-70E740481C1C}">
                <a14:useLocalDpi xmlns:a14="http://schemas.microsoft.com/office/drawing/2010/main" val="0"/>
              </a:ext>
            </a:extLst>
          </a:blip>
          <a:srcRect l="26457" t="30282" r="41381" b="51950"/>
          <a:stretch/>
        </p:blipFill>
        <p:spPr bwMode="auto">
          <a:xfrm>
            <a:off x="7700211" y="1349918"/>
            <a:ext cx="3848322" cy="1132104"/>
          </a:xfrm>
          <a:prstGeom prst="rect">
            <a:avLst/>
          </a:prstGeom>
          <a:extLst>
            <a:ext uri="{53640926-AAD7-44D8-BBD7-CCE9431645EC}">
              <a14:shadowObscured xmlns:a14="http://schemas.microsoft.com/office/drawing/2010/main"/>
            </a:ext>
          </a:extLst>
        </p:spPr>
      </p:pic>
      <p:pic>
        <p:nvPicPr>
          <p:cNvPr id="10" name="Graphic 9" descr="Neighborhood with solid fill">
            <a:extLst>
              <a:ext uri="{FF2B5EF4-FFF2-40B4-BE49-F238E27FC236}">
                <a16:creationId xmlns:a16="http://schemas.microsoft.com/office/drawing/2014/main" id="{13BA0D4E-23F1-7418-1869-698DC1A434F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864366" y="2707462"/>
            <a:ext cx="3337034" cy="3337034"/>
          </a:xfrm>
          <a:prstGeom prst="rect">
            <a:avLst/>
          </a:prstGeom>
        </p:spPr>
      </p:pic>
      <p:pic>
        <p:nvPicPr>
          <p:cNvPr id="5" name="Picture 4">
            <a:extLst>
              <a:ext uri="{FF2B5EF4-FFF2-40B4-BE49-F238E27FC236}">
                <a16:creationId xmlns:a16="http://schemas.microsoft.com/office/drawing/2014/main" id="{A4D60F0C-50E2-ADAC-C4A8-1C7457B7521D}"/>
              </a:ext>
            </a:extLst>
          </p:cNvPr>
          <p:cNvPicPr>
            <a:picLocks noChangeAspect="1"/>
          </p:cNvPicPr>
          <p:nvPr/>
        </p:nvPicPr>
        <p:blipFill rotWithShape="1">
          <a:blip r:embed="rId5">
            <a:extLst>
              <a:ext uri="{28A0092B-C50C-407E-A947-70E740481C1C}">
                <a14:useLocalDpi xmlns:a14="http://schemas.microsoft.com/office/drawing/2010/main" val="0"/>
              </a:ext>
            </a:extLst>
          </a:blip>
          <a:srcRect l="25593" t="47549" r="56127" b="33681"/>
          <a:stretch/>
        </p:blipFill>
        <p:spPr bwMode="auto">
          <a:xfrm>
            <a:off x="10497527" y="5928891"/>
            <a:ext cx="1694473" cy="929109"/>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091951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A780944-A1B7-19A4-4F2F-788276DCE05B}"/>
            </a:ext>
          </a:extLst>
        </p:cNvPr>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8D3A715A-57F0-C044-8E22-01BAAF83F8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Shape 16">
            <a:extLst>
              <a:ext uri="{FF2B5EF4-FFF2-40B4-BE49-F238E27FC236}">
                <a16:creationId xmlns:a16="http://schemas.microsoft.com/office/drawing/2014/main" id="{49F5D2C4-7491-6B94-EE4C-AEC1323BF5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0" y="0"/>
            <a:ext cx="7472381" cy="6858000"/>
          </a:xfrm>
          <a:custGeom>
            <a:avLst/>
            <a:gdLst>
              <a:gd name="connsiteX0" fmla="*/ 1232666 w 7472381"/>
              <a:gd name="connsiteY0" fmla="*/ 0 h 6886575"/>
              <a:gd name="connsiteX1" fmla="*/ 7472381 w 7472381"/>
              <a:gd name="connsiteY1" fmla="*/ 0 h 6886575"/>
              <a:gd name="connsiteX2" fmla="*/ 7472381 w 7472381"/>
              <a:gd name="connsiteY2" fmla="*/ 814388 h 6886575"/>
              <a:gd name="connsiteX3" fmla="*/ 7472381 w 7472381"/>
              <a:gd name="connsiteY3" fmla="*/ 6411516 h 6886575"/>
              <a:gd name="connsiteX4" fmla="*/ 7472381 w 7472381"/>
              <a:gd name="connsiteY4" fmla="*/ 6886575 h 6886575"/>
              <a:gd name="connsiteX5" fmla="*/ 6992676 w 7472381"/>
              <a:gd name="connsiteY5" fmla="*/ 6886575 h 6886575"/>
              <a:gd name="connsiteX6" fmla="*/ 1946893 w 7472381"/>
              <a:gd name="connsiteY6" fmla="*/ 6886575 h 6886575"/>
              <a:gd name="connsiteX7" fmla="*/ 1506276 w 7472381"/>
              <a:gd name="connsiteY7" fmla="*/ 6686550 h 6886575"/>
              <a:gd name="connsiteX8" fmla="*/ 1314394 w 7472381"/>
              <a:gd name="connsiteY8" fmla="*/ 6457949 h 6886575"/>
              <a:gd name="connsiteX9" fmla="*/ 1246880 w 7472381"/>
              <a:gd name="connsiteY9" fmla="*/ 6393656 h 6886575"/>
              <a:gd name="connsiteX10" fmla="*/ 1079872 w 7472381"/>
              <a:gd name="connsiteY10" fmla="*/ 6307931 h 6886575"/>
              <a:gd name="connsiteX11" fmla="*/ 788495 w 7472381"/>
              <a:gd name="connsiteY11" fmla="*/ 6125765 h 6886575"/>
              <a:gd name="connsiteX12" fmla="*/ 895097 w 7472381"/>
              <a:gd name="connsiteY12" fmla="*/ 6082903 h 6886575"/>
              <a:gd name="connsiteX13" fmla="*/ 1204239 w 7472381"/>
              <a:gd name="connsiteY13" fmla="*/ 6193631 h 6886575"/>
              <a:gd name="connsiteX14" fmla="*/ 1428102 w 7472381"/>
              <a:gd name="connsiteY14" fmla="*/ 6222206 h 6886575"/>
              <a:gd name="connsiteX15" fmla="*/ 1111852 w 7472381"/>
              <a:gd name="connsiteY15" fmla="*/ 6029325 h 6886575"/>
              <a:gd name="connsiteX16" fmla="*/ 806262 w 7472381"/>
              <a:gd name="connsiteY16" fmla="*/ 5779294 h 6886575"/>
              <a:gd name="connsiteX17" fmla="*/ 1040785 w 7472381"/>
              <a:gd name="connsiteY17" fmla="*/ 5825728 h 6886575"/>
              <a:gd name="connsiteX18" fmla="*/ 1051445 w 7472381"/>
              <a:gd name="connsiteY18" fmla="*/ 5793581 h 6886575"/>
              <a:gd name="connsiteX19" fmla="*/ 845349 w 7472381"/>
              <a:gd name="connsiteY19" fmla="*/ 5497115 h 6886575"/>
              <a:gd name="connsiteX20" fmla="*/ 745855 w 7472381"/>
              <a:gd name="connsiteY20" fmla="*/ 5375672 h 6886575"/>
              <a:gd name="connsiteX21" fmla="*/ 291024 w 7472381"/>
              <a:gd name="connsiteY21" fmla="*/ 5014913 h 6886575"/>
              <a:gd name="connsiteX22" fmla="*/ 724535 w 7472381"/>
              <a:gd name="connsiteY22" fmla="*/ 5175647 h 6886575"/>
              <a:gd name="connsiteX23" fmla="*/ 276811 w 7472381"/>
              <a:gd name="connsiteY23" fmla="*/ 4825603 h 6886575"/>
              <a:gd name="connsiteX24" fmla="*/ 60055 w 7472381"/>
              <a:gd name="connsiteY24" fmla="*/ 4697016 h 6886575"/>
              <a:gd name="connsiteX25" fmla="*/ 6755 w 7472381"/>
              <a:gd name="connsiteY25" fmla="*/ 4622006 h 6886575"/>
              <a:gd name="connsiteX26" fmla="*/ 102696 w 7472381"/>
              <a:gd name="connsiteY26" fmla="*/ 4604146 h 6886575"/>
              <a:gd name="connsiteX27" fmla="*/ 397625 w 7472381"/>
              <a:gd name="connsiteY27" fmla="*/ 4632722 h 6886575"/>
              <a:gd name="connsiteX28" fmla="*/ 31628 w 7472381"/>
              <a:gd name="connsiteY28" fmla="*/ 4396978 h 6886575"/>
              <a:gd name="connsiteX29" fmla="*/ 305237 w 7472381"/>
              <a:gd name="connsiteY29" fmla="*/ 4432697 h 6886575"/>
              <a:gd name="connsiteX30" fmla="*/ 383412 w 7472381"/>
              <a:gd name="connsiteY30" fmla="*/ 4339828 h 6886575"/>
              <a:gd name="connsiteX31" fmla="*/ 511333 w 7472381"/>
              <a:gd name="connsiteY31" fmla="*/ 4189810 h 6886575"/>
              <a:gd name="connsiteX32" fmla="*/ 600167 w 7472381"/>
              <a:gd name="connsiteY32" fmla="*/ 4107656 h 6886575"/>
              <a:gd name="connsiteX33" fmla="*/ 635701 w 7472381"/>
              <a:gd name="connsiteY33" fmla="*/ 3843337 h 6886575"/>
              <a:gd name="connsiteX34" fmla="*/ 561080 w 7472381"/>
              <a:gd name="connsiteY34" fmla="*/ 3554015 h 6886575"/>
              <a:gd name="connsiteX35" fmla="*/ 354985 w 7472381"/>
              <a:gd name="connsiteY35" fmla="*/ 3407569 h 6886575"/>
              <a:gd name="connsiteX36" fmla="*/ 415392 w 7472381"/>
              <a:gd name="connsiteY36" fmla="*/ 3243263 h 6886575"/>
              <a:gd name="connsiteX37" fmla="*/ 852456 w 7472381"/>
              <a:gd name="connsiteY37" fmla="*/ 3343275 h 6886575"/>
              <a:gd name="connsiteX38" fmla="*/ 202190 w 7472381"/>
              <a:gd name="connsiteY38" fmla="*/ 2953940 h 6886575"/>
              <a:gd name="connsiteX39" fmla="*/ 312344 w 7472381"/>
              <a:gd name="connsiteY39" fmla="*/ 2936081 h 6886575"/>
              <a:gd name="connsiteX40" fmla="*/ 706768 w 7472381"/>
              <a:gd name="connsiteY40" fmla="*/ 2714625 h 6886575"/>
              <a:gd name="connsiteX41" fmla="*/ 728088 w 7472381"/>
              <a:gd name="connsiteY41" fmla="*/ 2703909 h 6886575"/>
              <a:gd name="connsiteX42" fmla="*/ 795602 w 7472381"/>
              <a:gd name="connsiteY42" fmla="*/ 2564606 h 6886575"/>
              <a:gd name="connsiteX43" fmla="*/ 1008804 w 7472381"/>
              <a:gd name="connsiteY43" fmla="*/ 2543175 h 6886575"/>
              <a:gd name="connsiteX44" fmla="*/ 1186473 w 7472381"/>
              <a:gd name="connsiteY44" fmla="*/ 2575322 h 6886575"/>
              <a:gd name="connsiteX45" fmla="*/ 1378355 w 7472381"/>
              <a:gd name="connsiteY45" fmla="*/ 2536031 h 6886575"/>
              <a:gd name="connsiteX46" fmla="*/ 1548916 w 7472381"/>
              <a:gd name="connsiteY46" fmla="*/ 2553891 h 6886575"/>
              <a:gd name="connsiteX47" fmla="*/ 1694604 w 7472381"/>
              <a:gd name="connsiteY47" fmla="*/ 2528888 h 6886575"/>
              <a:gd name="connsiteX48" fmla="*/ 1552469 w 7472381"/>
              <a:gd name="connsiteY48" fmla="*/ 2411015 h 6886575"/>
              <a:gd name="connsiteX49" fmla="*/ 1353481 w 7472381"/>
              <a:gd name="connsiteY49" fmla="*/ 2411015 h 6886575"/>
              <a:gd name="connsiteX50" fmla="*/ 1211346 w 7472381"/>
              <a:gd name="connsiteY50" fmla="*/ 2336007 h 6886575"/>
              <a:gd name="connsiteX51" fmla="*/ 1076318 w 7472381"/>
              <a:gd name="connsiteY51" fmla="*/ 2200275 h 6886575"/>
              <a:gd name="connsiteX52" fmla="*/ 600167 w 7472381"/>
              <a:gd name="connsiteY52" fmla="*/ 1982390 h 6886575"/>
              <a:gd name="connsiteX53" fmla="*/ 514886 w 7472381"/>
              <a:gd name="connsiteY53" fmla="*/ 1900238 h 6886575"/>
              <a:gd name="connsiteX54" fmla="*/ 1872273 w 7472381"/>
              <a:gd name="connsiteY54" fmla="*/ 2218135 h 6886575"/>
              <a:gd name="connsiteX55" fmla="*/ 1452975 w 7472381"/>
              <a:gd name="connsiteY55" fmla="*/ 2085975 h 6886575"/>
              <a:gd name="connsiteX56" fmla="*/ 1737245 w 7472381"/>
              <a:gd name="connsiteY56" fmla="*/ 2110978 h 6886575"/>
              <a:gd name="connsiteX57" fmla="*/ 1893593 w 7472381"/>
              <a:gd name="connsiteY57" fmla="*/ 2021681 h 6886575"/>
              <a:gd name="connsiteX58" fmla="*/ 1893593 w 7472381"/>
              <a:gd name="connsiteY58" fmla="*/ 1993106 h 6886575"/>
              <a:gd name="connsiteX59" fmla="*/ 1776332 w 7472381"/>
              <a:gd name="connsiteY59" fmla="*/ 1910953 h 6886575"/>
              <a:gd name="connsiteX60" fmla="*/ 1708818 w 7472381"/>
              <a:gd name="connsiteY60" fmla="*/ 1857375 h 6886575"/>
              <a:gd name="connsiteX61" fmla="*/ 1524043 w 7472381"/>
              <a:gd name="connsiteY61" fmla="*/ 1664493 h 6886575"/>
              <a:gd name="connsiteX62" fmla="*/ 1655517 w 7472381"/>
              <a:gd name="connsiteY62" fmla="*/ 1643062 h 6886575"/>
              <a:gd name="connsiteX63" fmla="*/ 1705264 w 7472381"/>
              <a:gd name="connsiteY63" fmla="*/ 1603772 h 6886575"/>
              <a:gd name="connsiteX64" fmla="*/ 1669731 w 7472381"/>
              <a:gd name="connsiteY64" fmla="*/ 1546622 h 6886575"/>
              <a:gd name="connsiteX65" fmla="*/ 1261093 w 7472381"/>
              <a:gd name="connsiteY65" fmla="*/ 1371600 h 6886575"/>
              <a:gd name="connsiteX66" fmla="*/ 1229113 w 7472381"/>
              <a:gd name="connsiteY66" fmla="*/ 1235869 h 6886575"/>
              <a:gd name="connsiteX67" fmla="*/ 1307287 w 7472381"/>
              <a:gd name="connsiteY67" fmla="*/ 1214437 h 6886575"/>
              <a:gd name="connsiteX68" fmla="*/ 1396121 w 7472381"/>
              <a:gd name="connsiteY68" fmla="*/ 1225153 h 6886575"/>
              <a:gd name="connsiteX69" fmla="*/ 1325054 w 7472381"/>
              <a:gd name="connsiteY69" fmla="*/ 1117997 h 6886575"/>
              <a:gd name="connsiteX70" fmla="*/ 1037231 w 7472381"/>
              <a:gd name="connsiteY70" fmla="*/ 1010841 h 6886575"/>
              <a:gd name="connsiteX71" fmla="*/ 983931 w 7472381"/>
              <a:gd name="connsiteY71" fmla="*/ 953690 h 6886575"/>
              <a:gd name="connsiteX72" fmla="*/ 1054998 w 7472381"/>
              <a:gd name="connsiteY72" fmla="*/ 925115 h 6886575"/>
              <a:gd name="connsiteX73" fmla="*/ 1108299 w 7472381"/>
              <a:gd name="connsiteY73" fmla="*/ 914400 h 6886575"/>
              <a:gd name="connsiteX74" fmla="*/ 6755 w 7472381"/>
              <a:gd name="connsiteY74" fmla="*/ 467915 h 6886575"/>
              <a:gd name="connsiteX75" fmla="*/ 255490 w 7472381"/>
              <a:gd name="connsiteY75" fmla="*/ 464344 h 6886575"/>
              <a:gd name="connsiteX76" fmla="*/ 500673 w 7472381"/>
              <a:gd name="connsiteY76" fmla="*/ 535781 h 6886575"/>
              <a:gd name="connsiteX77" fmla="*/ 760069 w 7472381"/>
              <a:gd name="connsiteY77" fmla="*/ 525066 h 6886575"/>
              <a:gd name="connsiteX78" fmla="*/ 1005251 w 7472381"/>
              <a:gd name="connsiteY78" fmla="*/ 560785 h 6886575"/>
              <a:gd name="connsiteX79" fmla="*/ 1218453 w 7472381"/>
              <a:gd name="connsiteY79" fmla="*/ 560785 h 6886575"/>
              <a:gd name="connsiteX80" fmla="*/ 1019464 w 7472381"/>
              <a:gd name="connsiteY80" fmla="*/ 507206 h 6886575"/>
              <a:gd name="connsiteX81" fmla="*/ 944844 w 7472381"/>
              <a:gd name="connsiteY81" fmla="*/ 417909 h 6886575"/>
              <a:gd name="connsiteX82" fmla="*/ 969717 w 7472381"/>
              <a:gd name="connsiteY82" fmla="*/ 335757 h 6886575"/>
              <a:gd name="connsiteX83" fmla="*/ 1051445 w 7472381"/>
              <a:gd name="connsiteY83" fmla="*/ 360759 h 6886575"/>
              <a:gd name="connsiteX84" fmla="*/ 1147386 w 7472381"/>
              <a:gd name="connsiteY84" fmla="*/ 453629 h 6886575"/>
              <a:gd name="connsiteX85" fmla="*/ 1168706 w 7472381"/>
              <a:gd name="connsiteY85" fmla="*/ 396478 h 6886575"/>
              <a:gd name="connsiteX86" fmla="*/ 1225560 w 7472381"/>
              <a:gd name="connsiteY86" fmla="*/ 353615 h 6886575"/>
              <a:gd name="connsiteX87" fmla="*/ 1552469 w 7472381"/>
              <a:gd name="connsiteY87" fmla="*/ 375047 h 6886575"/>
              <a:gd name="connsiteX88" fmla="*/ 1335714 w 7472381"/>
              <a:gd name="connsiteY88" fmla="*/ 192881 h 6886575"/>
              <a:gd name="connsiteX89" fmla="*/ 1197133 w 7472381"/>
              <a:gd name="connsiteY89" fmla="*/ 164306 h 6886575"/>
              <a:gd name="connsiteX90" fmla="*/ 1165153 w 7472381"/>
              <a:gd name="connsiteY90" fmla="*/ 89297 h 6886575"/>
              <a:gd name="connsiteX91" fmla="*/ 1229113 w 7472381"/>
              <a:gd name="connsiteY91" fmla="*/ 71437 h 6886575"/>
              <a:gd name="connsiteX92" fmla="*/ 1548916 w 7472381"/>
              <a:gd name="connsiteY92" fmla="*/ 135731 h 6886575"/>
              <a:gd name="connsiteX93" fmla="*/ 1602217 w 7472381"/>
              <a:gd name="connsiteY93" fmla="*/ 110728 h 6886575"/>
              <a:gd name="connsiteX94" fmla="*/ 1232666 w 7472381"/>
              <a:gd name="connsiteY94" fmla="*/ 0 h 6886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7472381" h="6886575">
                <a:moveTo>
                  <a:pt x="1232666" y="0"/>
                </a:moveTo>
                <a:lnTo>
                  <a:pt x="7472381" y="0"/>
                </a:lnTo>
                <a:lnTo>
                  <a:pt x="7472381" y="814388"/>
                </a:lnTo>
                <a:lnTo>
                  <a:pt x="7472381" y="6411516"/>
                </a:lnTo>
                <a:lnTo>
                  <a:pt x="7472381" y="6886575"/>
                </a:lnTo>
                <a:lnTo>
                  <a:pt x="6992676" y="6886575"/>
                </a:lnTo>
                <a:lnTo>
                  <a:pt x="1946893" y="6886575"/>
                </a:lnTo>
                <a:cubicBezTo>
                  <a:pt x="1801205" y="6815137"/>
                  <a:pt x="1662624" y="6729412"/>
                  <a:pt x="1506276" y="6686550"/>
                </a:cubicBezTo>
                <a:cubicBezTo>
                  <a:pt x="1399675" y="6657975"/>
                  <a:pt x="1296627" y="6607969"/>
                  <a:pt x="1314394" y="6457949"/>
                </a:cubicBezTo>
                <a:cubicBezTo>
                  <a:pt x="1317947" y="6415087"/>
                  <a:pt x="1289520" y="6382941"/>
                  <a:pt x="1246880" y="6393656"/>
                </a:cubicBezTo>
                <a:cubicBezTo>
                  <a:pt x="1165153" y="6415087"/>
                  <a:pt x="1126065" y="6354365"/>
                  <a:pt x="1079872" y="6307931"/>
                </a:cubicBezTo>
                <a:cubicBezTo>
                  <a:pt x="998144" y="6225779"/>
                  <a:pt x="919970" y="6140052"/>
                  <a:pt x="788495" y="6125765"/>
                </a:cubicBezTo>
                <a:cubicBezTo>
                  <a:pt x="813369" y="6061471"/>
                  <a:pt x="856009" y="6068615"/>
                  <a:pt x="895097" y="6082903"/>
                </a:cubicBezTo>
                <a:cubicBezTo>
                  <a:pt x="998144" y="6118622"/>
                  <a:pt x="1101192" y="6157912"/>
                  <a:pt x="1204239" y="6193631"/>
                </a:cubicBezTo>
                <a:cubicBezTo>
                  <a:pt x="1271754" y="6215062"/>
                  <a:pt x="1339267" y="6247209"/>
                  <a:pt x="1428102" y="6222206"/>
                </a:cubicBezTo>
                <a:cubicBezTo>
                  <a:pt x="1349928" y="6093619"/>
                  <a:pt x="1218453" y="6068615"/>
                  <a:pt x="1111852" y="6029325"/>
                </a:cubicBezTo>
                <a:cubicBezTo>
                  <a:pt x="980377" y="5979319"/>
                  <a:pt x="902203" y="5886450"/>
                  <a:pt x="806262" y="5779294"/>
                </a:cubicBezTo>
                <a:cubicBezTo>
                  <a:pt x="902203" y="5750719"/>
                  <a:pt x="962610" y="5829300"/>
                  <a:pt x="1040785" y="5825728"/>
                </a:cubicBezTo>
                <a:cubicBezTo>
                  <a:pt x="1044338" y="5815012"/>
                  <a:pt x="1051445" y="5793581"/>
                  <a:pt x="1051445" y="5793581"/>
                </a:cubicBezTo>
                <a:cubicBezTo>
                  <a:pt x="923523" y="5736431"/>
                  <a:pt x="866670" y="5629275"/>
                  <a:pt x="845349" y="5497115"/>
                </a:cubicBezTo>
                <a:cubicBezTo>
                  <a:pt x="838243" y="5429250"/>
                  <a:pt x="792049" y="5407819"/>
                  <a:pt x="745855" y="5375672"/>
                </a:cubicBezTo>
                <a:cubicBezTo>
                  <a:pt x="589507" y="5264943"/>
                  <a:pt x="422499" y="5164931"/>
                  <a:pt x="291024" y="5014913"/>
                </a:cubicBezTo>
                <a:cubicBezTo>
                  <a:pt x="443819" y="5032771"/>
                  <a:pt x="564633" y="5132784"/>
                  <a:pt x="724535" y="5175647"/>
                </a:cubicBezTo>
                <a:cubicBezTo>
                  <a:pt x="596614" y="5011340"/>
                  <a:pt x="429605" y="4925615"/>
                  <a:pt x="276811" y="4825603"/>
                </a:cubicBezTo>
                <a:cubicBezTo>
                  <a:pt x="205743" y="4779169"/>
                  <a:pt x="141783" y="4722018"/>
                  <a:pt x="60055" y="4697016"/>
                </a:cubicBezTo>
                <a:cubicBezTo>
                  <a:pt x="31628" y="4689872"/>
                  <a:pt x="-18119" y="4672013"/>
                  <a:pt x="6755" y="4622006"/>
                </a:cubicBezTo>
                <a:cubicBezTo>
                  <a:pt x="28075" y="4579144"/>
                  <a:pt x="67162" y="4593432"/>
                  <a:pt x="102696" y="4604146"/>
                </a:cubicBezTo>
                <a:cubicBezTo>
                  <a:pt x="187976" y="4632722"/>
                  <a:pt x="280364" y="4632722"/>
                  <a:pt x="397625" y="4632722"/>
                </a:cubicBezTo>
                <a:cubicBezTo>
                  <a:pt x="298131" y="4496990"/>
                  <a:pt x="116909" y="4539853"/>
                  <a:pt x="31628" y="4396978"/>
                </a:cubicBezTo>
                <a:cubicBezTo>
                  <a:pt x="138229" y="4371976"/>
                  <a:pt x="219957" y="4421982"/>
                  <a:pt x="305237" y="4432697"/>
                </a:cubicBezTo>
                <a:cubicBezTo>
                  <a:pt x="383412" y="4443413"/>
                  <a:pt x="401178" y="4418409"/>
                  <a:pt x="383412" y="4339828"/>
                </a:cubicBezTo>
                <a:cubicBezTo>
                  <a:pt x="354985" y="4218385"/>
                  <a:pt x="397625" y="4157662"/>
                  <a:pt x="511333" y="4189810"/>
                </a:cubicBezTo>
                <a:cubicBezTo>
                  <a:pt x="617934" y="4221956"/>
                  <a:pt x="628594" y="4175522"/>
                  <a:pt x="600167" y="4107656"/>
                </a:cubicBezTo>
                <a:cubicBezTo>
                  <a:pt x="557527" y="4007644"/>
                  <a:pt x="603720" y="3929063"/>
                  <a:pt x="635701" y="3843337"/>
                </a:cubicBezTo>
                <a:cubicBezTo>
                  <a:pt x="685448" y="3714750"/>
                  <a:pt x="664128" y="3650456"/>
                  <a:pt x="561080" y="3554015"/>
                </a:cubicBezTo>
                <a:cubicBezTo>
                  <a:pt x="500673" y="3500438"/>
                  <a:pt x="440265" y="3454003"/>
                  <a:pt x="354985" y="3407569"/>
                </a:cubicBezTo>
                <a:cubicBezTo>
                  <a:pt x="550420" y="3382565"/>
                  <a:pt x="347878" y="3296841"/>
                  <a:pt x="415392" y="3243263"/>
                </a:cubicBezTo>
                <a:cubicBezTo>
                  <a:pt x="553973" y="3221831"/>
                  <a:pt x="664128" y="3393282"/>
                  <a:pt x="852456" y="3343275"/>
                </a:cubicBezTo>
                <a:cubicBezTo>
                  <a:pt x="625041" y="3196828"/>
                  <a:pt x="369198" y="3150393"/>
                  <a:pt x="202190" y="2953940"/>
                </a:cubicBezTo>
                <a:cubicBezTo>
                  <a:pt x="241277" y="2911078"/>
                  <a:pt x="280364" y="2953940"/>
                  <a:pt x="312344" y="2936081"/>
                </a:cubicBezTo>
                <a:cubicBezTo>
                  <a:pt x="312344" y="2925365"/>
                  <a:pt x="685448" y="2993232"/>
                  <a:pt x="706768" y="2714625"/>
                </a:cubicBezTo>
                <a:cubicBezTo>
                  <a:pt x="713875" y="2714625"/>
                  <a:pt x="720982" y="2714625"/>
                  <a:pt x="728088" y="2703909"/>
                </a:cubicBezTo>
                <a:cubicBezTo>
                  <a:pt x="767175" y="2664619"/>
                  <a:pt x="731642" y="2571750"/>
                  <a:pt x="795602" y="2564606"/>
                </a:cubicBezTo>
                <a:cubicBezTo>
                  <a:pt x="866670" y="2557462"/>
                  <a:pt x="934184" y="2525315"/>
                  <a:pt x="1008804" y="2543175"/>
                </a:cubicBezTo>
                <a:cubicBezTo>
                  <a:pt x="1065658" y="2557462"/>
                  <a:pt x="1126065" y="2575322"/>
                  <a:pt x="1186473" y="2575322"/>
                </a:cubicBezTo>
                <a:cubicBezTo>
                  <a:pt x="1250433" y="2575322"/>
                  <a:pt x="1339267" y="2696766"/>
                  <a:pt x="1378355" y="2536031"/>
                </a:cubicBezTo>
                <a:cubicBezTo>
                  <a:pt x="1378355" y="2528888"/>
                  <a:pt x="1488509" y="2546747"/>
                  <a:pt x="1548916" y="2553891"/>
                </a:cubicBezTo>
                <a:cubicBezTo>
                  <a:pt x="1598663" y="2561035"/>
                  <a:pt x="1659071" y="2593181"/>
                  <a:pt x="1694604" y="2528888"/>
                </a:cubicBezTo>
                <a:cubicBezTo>
                  <a:pt x="1712371" y="2489596"/>
                  <a:pt x="1627090" y="2418159"/>
                  <a:pt x="1552469" y="2411015"/>
                </a:cubicBezTo>
                <a:cubicBezTo>
                  <a:pt x="1484956" y="2403872"/>
                  <a:pt x="1417442" y="2396728"/>
                  <a:pt x="1353481" y="2411015"/>
                </a:cubicBezTo>
                <a:cubicBezTo>
                  <a:pt x="1275307" y="2428875"/>
                  <a:pt x="1232666" y="2400300"/>
                  <a:pt x="1211346" y="2336007"/>
                </a:cubicBezTo>
                <a:cubicBezTo>
                  <a:pt x="1186473" y="2268141"/>
                  <a:pt x="1140279" y="2232422"/>
                  <a:pt x="1076318" y="2200275"/>
                </a:cubicBezTo>
                <a:cubicBezTo>
                  <a:pt x="919970" y="2121694"/>
                  <a:pt x="770729" y="2028825"/>
                  <a:pt x="600167" y="1982390"/>
                </a:cubicBezTo>
                <a:cubicBezTo>
                  <a:pt x="568187" y="1975246"/>
                  <a:pt x="529100" y="1960959"/>
                  <a:pt x="514886" y="1900238"/>
                </a:cubicBezTo>
                <a:cubicBezTo>
                  <a:pt x="976824" y="1993106"/>
                  <a:pt x="1396121" y="2232422"/>
                  <a:pt x="1872273" y="2218135"/>
                </a:cubicBezTo>
                <a:cubicBezTo>
                  <a:pt x="1744351" y="2143125"/>
                  <a:pt x="1591557" y="2139554"/>
                  <a:pt x="1452975" y="2085975"/>
                </a:cubicBezTo>
                <a:cubicBezTo>
                  <a:pt x="1552469" y="2046685"/>
                  <a:pt x="1644857" y="2089547"/>
                  <a:pt x="1737245" y="2110978"/>
                </a:cubicBezTo>
                <a:cubicBezTo>
                  <a:pt x="1815419" y="2128837"/>
                  <a:pt x="1886486" y="2132410"/>
                  <a:pt x="1893593" y="2021681"/>
                </a:cubicBezTo>
                <a:cubicBezTo>
                  <a:pt x="1893593" y="2010965"/>
                  <a:pt x="1893593" y="2003821"/>
                  <a:pt x="1893593" y="1993106"/>
                </a:cubicBezTo>
                <a:cubicBezTo>
                  <a:pt x="1865166" y="1946672"/>
                  <a:pt x="1826079" y="1925240"/>
                  <a:pt x="1776332" y="1910953"/>
                </a:cubicBezTo>
                <a:cubicBezTo>
                  <a:pt x="1747905" y="1903809"/>
                  <a:pt x="1708818" y="1889522"/>
                  <a:pt x="1708818" y="1857375"/>
                </a:cubicBezTo>
                <a:cubicBezTo>
                  <a:pt x="1712371" y="1735931"/>
                  <a:pt x="1616430" y="1700212"/>
                  <a:pt x="1524043" y="1664493"/>
                </a:cubicBezTo>
                <a:cubicBezTo>
                  <a:pt x="1573790" y="1603772"/>
                  <a:pt x="1616430" y="1646635"/>
                  <a:pt x="1655517" y="1643062"/>
                </a:cubicBezTo>
                <a:cubicBezTo>
                  <a:pt x="1680391" y="1639491"/>
                  <a:pt x="1705264" y="1635919"/>
                  <a:pt x="1705264" y="1603772"/>
                </a:cubicBezTo>
                <a:cubicBezTo>
                  <a:pt x="1705264" y="1578769"/>
                  <a:pt x="1694604" y="1546622"/>
                  <a:pt x="1669731" y="1546622"/>
                </a:cubicBezTo>
                <a:cubicBezTo>
                  <a:pt x="1513383" y="1543050"/>
                  <a:pt x="1424548" y="1371600"/>
                  <a:pt x="1261093" y="1371600"/>
                </a:cubicBezTo>
                <a:cubicBezTo>
                  <a:pt x="1161599" y="1371600"/>
                  <a:pt x="1310841" y="1275159"/>
                  <a:pt x="1229113" y="1235869"/>
                </a:cubicBezTo>
                <a:cubicBezTo>
                  <a:pt x="1211346" y="1225153"/>
                  <a:pt x="1278860" y="1210866"/>
                  <a:pt x="1307287" y="1214437"/>
                </a:cubicBezTo>
                <a:cubicBezTo>
                  <a:pt x="1335714" y="1218009"/>
                  <a:pt x="1360588" y="1243013"/>
                  <a:pt x="1396121" y="1225153"/>
                </a:cubicBezTo>
                <a:cubicBezTo>
                  <a:pt x="1413888" y="1160860"/>
                  <a:pt x="1367694" y="1135856"/>
                  <a:pt x="1325054" y="1117997"/>
                </a:cubicBezTo>
                <a:cubicBezTo>
                  <a:pt x="1232666" y="1075135"/>
                  <a:pt x="1140279" y="1025129"/>
                  <a:pt x="1037231" y="1010841"/>
                </a:cubicBezTo>
                <a:cubicBezTo>
                  <a:pt x="1001698" y="1007269"/>
                  <a:pt x="980377" y="989409"/>
                  <a:pt x="983931" y="953690"/>
                </a:cubicBezTo>
                <a:cubicBezTo>
                  <a:pt x="991037" y="907256"/>
                  <a:pt x="1026571" y="921544"/>
                  <a:pt x="1054998" y="925115"/>
                </a:cubicBezTo>
                <a:cubicBezTo>
                  <a:pt x="1072765" y="928688"/>
                  <a:pt x="1090532" y="939403"/>
                  <a:pt x="1108299" y="914400"/>
                </a:cubicBezTo>
                <a:cubicBezTo>
                  <a:pt x="692555" y="660797"/>
                  <a:pt x="472246" y="675085"/>
                  <a:pt x="6755" y="467915"/>
                </a:cubicBezTo>
                <a:cubicBezTo>
                  <a:pt x="109802" y="428625"/>
                  <a:pt x="184423" y="457200"/>
                  <a:pt x="255490" y="464344"/>
                </a:cubicBezTo>
                <a:cubicBezTo>
                  <a:pt x="433159" y="482203"/>
                  <a:pt x="323004" y="514350"/>
                  <a:pt x="500673" y="535781"/>
                </a:cubicBezTo>
                <a:cubicBezTo>
                  <a:pt x="585954" y="546497"/>
                  <a:pt x="664128" y="582216"/>
                  <a:pt x="760069" y="525066"/>
                </a:cubicBezTo>
                <a:cubicBezTo>
                  <a:pt x="824029" y="485775"/>
                  <a:pt x="927077" y="528637"/>
                  <a:pt x="1005251" y="560785"/>
                </a:cubicBezTo>
                <a:cubicBezTo>
                  <a:pt x="1069212" y="589360"/>
                  <a:pt x="1133172" y="596503"/>
                  <a:pt x="1218453" y="560785"/>
                </a:cubicBezTo>
                <a:cubicBezTo>
                  <a:pt x="1140279" y="539354"/>
                  <a:pt x="1079872" y="521494"/>
                  <a:pt x="1019464" y="507206"/>
                </a:cubicBezTo>
                <a:cubicBezTo>
                  <a:pt x="969717" y="496491"/>
                  <a:pt x="941290" y="471488"/>
                  <a:pt x="944844" y="417909"/>
                </a:cubicBezTo>
                <a:cubicBezTo>
                  <a:pt x="944844" y="389334"/>
                  <a:pt x="934184" y="350044"/>
                  <a:pt x="969717" y="335757"/>
                </a:cubicBezTo>
                <a:cubicBezTo>
                  <a:pt x="998144" y="321469"/>
                  <a:pt x="1037231" y="335757"/>
                  <a:pt x="1051445" y="360759"/>
                </a:cubicBezTo>
                <a:cubicBezTo>
                  <a:pt x="1069212" y="407194"/>
                  <a:pt x="1086978" y="450056"/>
                  <a:pt x="1147386" y="453629"/>
                </a:cubicBezTo>
                <a:cubicBezTo>
                  <a:pt x="1229113" y="460771"/>
                  <a:pt x="1182919" y="432197"/>
                  <a:pt x="1168706" y="396478"/>
                </a:cubicBezTo>
                <a:cubicBezTo>
                  <a:pt x="1154492" y="357188"/>
                  <a:pt x="1197133" y="346472"/>
                  <a:pt x="1225560" y="353615"/>
                </a:cubicBezTo>
                <a:cubicBezTo>
                  <a:pt x="1332161" y="385763"/>
                  <a:pt x="1442315" y="328613"/>
                  <a:pt x="1552469" y="375047"/>
                </a:cubicBezTo>
                <a:cubicBezTo>
                  <a:pt x="1524043" y="260747"/>
                  <a:pt x="1463635" y="210741"/>
                  <a:pt x="1335714" y="192881"/>
                </a:cubicBezTo>
                <a:cubicBezTo>
                  <a:pt x="1289520" y="189310"/>
                  <a:pt x="1239773" y="196453"/>
                  <a:pt x="1197133" y="164306"/>
                </a:cubicBezTo>
                <a:cubicBezTo>
                  <a:pt x="1172259" y="146447"/>
                  <a:pt x="1147386" y="125016"/>
                  <a:pt x="1165153" y="89297"/>
                </a:cubicBezTo>
                <a:cubicBezTo>
                  <a:pt x="1175813" y="64294"/>
                  <a:pt x="1204239" y="64294"/>
                  <a:pt x="1229113" y="71437"/>
                </a:cubicBezTo>
                <a:cubicBezTo>
                  <a:pt x="1332161" y="110728"/>
                  <a:pt x="1442315" y="121444"/>
                  <a:pt x="1548916" y="135731"/>
                </a:cubicBezTo>
                <a:cubicBezTo>
                  <a:pt x="1566683" y="139303"/>
                  <a:pt x="1584450" y="146447"/>
                  <a:pt x="1602217" y="110728"/>
                </a:cubicBezTo>
                <a:cubicBezTo>
                  <a:pt x="1477849" y="78581"/>
                  <a:pt x="1357034" y="35719"/>
                  <a:pt x="1232666" y="0"/>
                </a:cubicBezTo>
                <a:close/>
              </a:path>
            </a:pathLst>
          </a:custGeom>
          <a:solidFill>
            <a:schemeClr val="bg2">
              <a:alpha val="50000"/>
            </a:schemeClr>
          </a:solidFill>
          <a:ln w="32707" cap="flat">
            <a:noFill/>
            <a:prstDash val="solid"/>
            <a:miter/>
          </a:ln>
        </p:spPr>
        <p:txBody>
          <a:bodyPr wrap="square" rtlCol="0" anchor="ctr">
            <a:noAutofit/>
          </a:bodyPr>
          <a:lstStyle/>
          <a:p>
            <a:endParaRPr lang="en-US" dirty="0">
              <a:solidFill>
                <a:schemeClr val="tx1"/>
              </a:solidFill>
            </a:endParaRPr>
          </a:p>
        </p:txBody>
      </p:sp>
      <p:sp>
        <p:nvSpPr>
          <p:cNvPr id="2" name="Title 1">
            <a:extLst>
              <a:ext uri="{FF2B5EF4-FFF2-40B4-BE49-F238E27FC236}">
                <a16:creationId xmlns:a16="http://schemas.microsoft.com/office/drawing/2014/main" id="{219C7EBB-7866-984A-EC81-A24EF50B5271}"/>
              </a:ext>
            </a:extLst>
          </p:cNvPr>
          <p:cNvSpPr>
            <a:spLocks noGrp="1"/>
          </p:cNvSpPr>
          <p:nvPr>
            <p:ph type="title"/>
          </p:nvPr>
        </p:nvSpPr>
        <p:spPr>
          <a:xfrm>
            <a:off x="1246824" y="643467"/>
            <a:ext cx="5458776" cy="1800526"/>
          </a:xfrm>
        </p:spPr>
        <p:txBody>
          <a:bodyPr vert="horz" lIns="91440" tIns="45720" rIns="91440" bIns="45720" rtlCol="0" anchor="ctr">
            <a:normAutofit/>
          </a:bodyPr>
          <a:lstStyle/>
          <a:p>
            <a:r>
              <a:rPr lang="en-US" dirty="0">
                <a:solidFill>
                  <a:srgbClr val="4DA4AD"/>
                </a:solidFill>
              </a:rPr>
              <a:t>The Funds and Criteria</a:t>
            </a:r>
          </a:p>
        </p:txBody>
      </p:sp>
      <p:sp>
        <p:nvSpPr>
          <p:cNvPr id="8" name="TextBox 7">
            <a:extLst>
              <a:ext uri="{FF2B5EF4-FFF2-40B4-BE49-F238E27FC236}">
                <a16:creationId xmlns:a16="http://schemas.microsoft.com/office/drawing/2014/main" id="{ACFD97FE-6F57-34CB-D801-791A068D2D7C}"/>
              </a:ext>
            </a:extLst>
          </p:cNvPr>
          <p:cNvSpPr txBox="1"/>
          <p:nvPr/>
        </p:nvSpPr>
        <p:spPr>
          <a:xfrm>
            <a:off x="1243776" y="2156656"/>
            <a:ext cx="4772974" cy="3553581"/>
          </a:xfrm>
          <a:prstGeom prst="rect">
            <a:avLst/>
          </a:prstGeom>
        </p:spPr>
        <p:txBody>
          <a:bodyPr vert="horz" lIns="91440" tIns="45720" rIns="91440" bIns="45720" rtlCol="0">
            <a:noAutofit/>
          </a:bodyPr>
          <a:lstStyle/>
          <a:p>
            <a:pPr>
              <a:lnSpc>
                <a:spcPct val="115000"/>
              </a:lnSpc>
              <a:spcAft>
                <a:spcPts val="700"/>
              </a:spcAft>
            </a:pPr>
            <a:r>
              <a:rPr lang="en-GB" sz="1400" b="1" kern="100" dirty="0">
                <a:effectLst/>
                <a:latin typeface="Arial" panose="020B0604020202020204" pitchFamily="34" charset="0"/>
                <a:ea typeface="NSimSun" panose="02010609030101010101" pitchFamily="49" charset="-122"/>
                <a:cs typeface="Times New Roman" panose="02020603050405020304" pitchFamily="18" charset="0"/>
              </a:rPr>
              <a:t>Small Donations Fund</a:t>
            </a:r>
            <a:r>
              <a:rPr lang="en-GB" sz="1400" kern="100" dirty="0">
                <a:effectLst/>
                <a:latin typeface="Arial" panose="020B0604020202020204" pitchFamily="34" charset="0"/>
                <a:ea typeface="NSimSun" panose="02010609030101010101" pitchFamily="49" charset="-122"/>
                <a:cs typeface="Times New Roman" panose="02020603050405020304" pitchFamily="18" charset="0"/>
              </a:rPr>
              <a:t> </a:t>
            </a:r>
            <a:r>
              <a:rPr lang="en-GB" sz="1400" b="1" kern="100" dirty="0">
                <a:effectLst/>
                <a:latin typeface="Arial" panose="020B0604020202020204" pitchFamily="34" charset="0"/>
                <a:ea typeface="NSimSun" panose="02010609030101010101" pitchFamily="49" charset="-122"/>
                <a:cs typeface="Times New Roman" panose="02020603050405020304" pitchFamily="18" charset="0"/>
              </a:rPr>
              <a:t>(SDF). </a:t>
            </a:r>
          </a:p>
          <a:p>
            <a:pPr>
              <a:lnSpc>
                <a:spcPct val="115000"/>
              </a:lnSpc>
              <a:spcAft>
                <a:spcPts val="700"/>
              </a:spcAft>
            </a:pPr>
            <a:r>
              <a:rPr lang="en-GB" sz="1400" kern="100" dirty="0">
                <a:effectLst/>
                <a:latin typeface="Arial" panose="020B0604020202020204" pitchFamily="34" charset="0"/>
                <a:ea typeface="NSimSun" panose="02010609030101010101" pitchFamily="49" charset="-122"/>
                <a:cs typeface="Times New Roman" panose="02020603050405020304" pitchFamily="18" charset="0"/>
              </a:rPr>
              <a:t>This Fund was launched in the 2020-21 grant year with an initial £10,000 put aside. The maximum grant that can be provided is £500. The application process of this fund is simplified and the applicant only needs to send an email providing a few key pieces of information. The assessment of the applications is an accelerated process via email between the CIC Directors.</a:t>
            </a:r>
            <a:endParaRPr lang="en-GB" sz="1400" kern="100" dirty="0">
              <a:effectLst/>
              <a:latin typeface="Aptos" panose="020B0004020202020204" pitchFamily="34" charset="0"/>
              <a:ea typeface="Aptos" panose="020B000402020202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73D61C24-794E-6DEF-0587-448FD88B7B20}"/>
              </a:ext>
            </a:extLst>
          </p:cNvPr>
          <p:cNvPicPr>
            <a:picLocks noChangeAspect="1"/>
          </p:cNvPicPr>
          <p:nvPr/>
        </p:nvPicPr>
        <p:blipFill rotWithShape="1">
          <a:blip r:embed="rId2">
            <a:extLst>
              <a:ext uri="{28A0092B-C50C-407E-A947-70E740481C1C}">
                <a14:useLocalDpi xmlns:a14="http://schemas.microsoft.com/office/drawing/2010/main" val="0"/>
              </a:ext>
            </a:extLst>
          </a:blip>
          <a:srcRect l="26457" t="30282" r="41381" b="51950"/>
          <a:stretch/>
        </p:blipFill>
        <p:spPr bwMode="auto">
          <a:xfrm>
            <a:off x="7700211" y="1349918"/>
            <a:ext cx="3848322" cy="1132104"/>
          </a:xfrm>
          <a:prstGeom prst="rect">
            <a:avLst/>
          </a:prstGeom>
          <a:extLst>
            <a:ext uri="{53640926-AAD7-44D8-BBD7-CCE9431645EC}">
              <a14:shadowObscured xmlns:a14="http://schemas.microsoft.com/office/drawing/2010/main"/>
            </a:ext>
          </a:extLst>
        </p:spPr>
      </p:pic>
      <p:pic>
        <p:nvPicPr>
          <p:cNvPr id="10" name="Graphic 9" descr="Neighborhood with solid fill">
            <a:extLst>
              <a:ext uri="{FF2B5EF4-FFF2-40B4-BE49-F238E27FC236}">
                <a16:creationId xmlns:a16="http://schemas.microsoft.com/office/drawing/2014/main" id="{EB763111-197E-979B-CAE0-72378564DEE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864366" y="2707462"/>
            <a:ext cx="3337034" cy="3337034"/>
          </a:xfrm>
          <a:prstGeom prst="rect">
            <a:avLst/>
          </a:prstGeom>
        </p:spPr>
      </p:pic>
      <p:pic>
        <p:nvPicPr>
          <p:cNvPr id="5" name="Picture 4">
            <a:extLst>
              <a:ext uri="{FF2B5EF4-FFF2-40B4-BE49-F238E27FC236}">
                <a16:creationId xmlns:a16="http://schemas.microsoft.com/office/drawing/2014/main" id="{5A8C74F8-945B-C155-5D8B-10ECF2D402F0}"/>
              </a:ext>
            </a:extLst>
          </p:cNvPr>
          <p:cNvPicPr>
            <a:picLocks noChangeAspect="1"/>
          </p:cNvPicPr>
          <p:nvPr/>
        </p:nvPicPr>
        <p:blipFill rotWithShape="1">
          <a:blip r:embed="rId5">
            <a:extLst>
              <a:ext uri="{28A0092B-C50C-407E-A947-70E740481C1C}">
                <a14:useLocalDpi xmlns:a14="http://schemas.microsoft.com/office/drawing/2010/main" val="0"/>
              </a:ext>
            </a:extLst>
          </a:blip>
          <a:srcRect l="25593" t="47549" r="56127" b="33681"/>
          <a:stretch/>
        </p:blipFill>
        <p:spPr bwMode="auto">
          <a:xfrm>
            <a:off x="10497527" y="5928891"/>
            <a:ext cx="1694473" cy="929109"/>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2361283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F1057150-BEF2-0266-7004-6DDB4D79BE0B}"/>
            </a:ext>
          </a:extLst>
        </p:cNvPr>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85A89CCE-2549-6CBF-BA6A-381961499E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Shape 16">
            <a:extLst>
              <a:ext uri="{FF2B5EF4-FFF2-40B4-BE49-F238E27FC236}">
                <a16:creationId xmlns:a16="http://schemas.microsoft.com/office/drawing/2014/main" id="{772BC3D8-C1B7-8634-B9EF-AFB6415EF8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0" y="0"/>
            <a:ext cx="7472381" cy="6858000"/>
          </a:xfrm>
          <a:custGeom>
            <a:avLst/>
            <a:gdLst>
              <a:gd name="connsiteX0" fmla="*/ 1232666 w 7472381"/>
              <a:gd name="connsiteY0" fmla="*/ 0 h 6886575"/>
              <a:gd name="connsiteX1" fmla="*/ 7472381 w 7472381"/>
              <a:gd name="connsiteY1" fmla="*/ 0 h 6886575"/>
              <a:gd name="connsiteX2" fmla="*/ 7472381 w 7472381"/>
              <a:gd name="connsiteY2" fmla="*/ 814388 h 6886575"/>
              <a:gd name="connsiteX3" fmla="*/ 7472381 w 7472381"/>
              <a:gd name="connsiteY3" fmla="*/ 6411516 h 6886575"/>
              <a:gd name="connsiteX4" fmla="*/ 7472381 w 7472381"/>
              <a:gd name="connsiteY4" fmla="*/ 6886575 h 6886575"/>
              <a:gd name="connsiteX5" fmla="*/ 6992676 w 7472381"/>
              <a:gd name="connsiteY5" fmla="*/ 6886575 h 6886575"/>
              <a:gd name="connsiteX6" fmla="*/ 1946893 w 7472381"/>
              <a:gd name="connsiteY6" fmla="*/ 6886575 h 6886575"/>
              <a:gd name="connsiteX7" fmla="*/ 1506276 w 7472381"/>
              <a:gd name="connsiteY7" fmla="*/ 6686550 h 6886575"/>
              <a:gd name="connsiteX8" fmla="*/ 1314394 w 7472381"/>
              <a:gd name="connsiteY8" fmla="*/ 6457949 h 6886575"/>
              <a:gd name="connsiteX9" fmla="*/ 1246880 w 7472381"/>
              <a:gd name="connsiteY9" fmla="*/ 6393656 h 6886575"/>
              <a:gd name="connsiteX10" fmla="*/ 1079872 w 7472381"/>
              <a:gd name="connsiteY10" fmla="*/ 6307931 h 6886575"/>
              <a:gd name="connsiteX11" fmla="*/ 788495 w 7472381"/>
              <a:gd name="connsiteY11" fmla="*/ 6125765 h 6886575"/>
              <a:gd name="connsiteX12" fmla="*/ 895097 w 7472381"/>
              <a:gd name="connsiteY12" fmla="*/ 6082903 h 6886575"/>
              <a:gd name="connsiteX13" fmla="*/ 1204239 w 7472381"/>
              <a:gd name="connsiteY13" fmla="*/ 6193631 h 6886575"/>
              <a:gd name="connsiteX14" fmla="*/ 1428102 w 7472381"/>
              <a:gd name="connsiteY14" fmla="*/ 6222206 h 6886575"/>
              <a:gd name="connsiteX15" fmla="*/ 1111852 w 7472381"/>
              <a:gd name="connsiteY15" fmla="*/ 6029325 h 6886575"/>
              <a:gd name="connsiteX16" fmla="*/ 806262 w 7472381"/>
              <a:gd name="connsiteY16" fmla="*/ 5779294 h 6886575"/>
              <a:gd name="connsiteX17" fmla="*/ 1040785 w 7472381"/>
              <a:gd name="connsiteY17" fmla="*/ 5825728 h 6886575"/>
              <a:gd name="connsiteX18" fmla="*/ 1051445 w 7472381"/>
              <a:gd name="connsiteY18" fmla="*/ 5793581 h 6886575"/>
              <a:gd name="connsiteX19" fmla="*/ 845349 w 7472381"/>
              <a:gd name="connsiteY19" fmla="*/ 5497115 h 6886575"/>
              <a:gd name="connsiteX20" fmla="*/ 745855 w 7472381"/>
              <a:gd name="connsiteY20" fmla="*/ 5375672 h 6886575"/>
              <a:gd name="connsiteX21" fmla="*/ 291024 w 7472381"/>
              <a:gd name="connsiteY21" fmla="*/ 5014913 h 6886575"/>
              <a:gd name="connsiteX22" fmla="*/ 724535 w 7472381"/>
              <a:gd name="connsiteY22" fmla="*/ 5175647 h 6886575"/>
              <a:gd name="connsiteX23" fmla="*/ 276811 w 7472381"/>
              <a:gd name="connsiteY23" fmla="*/ 4825603 h 6886575"/>
              <a:gd name="connsiteX24" fmla="*/ 60055 w 7472381"/>
              <a:gd name="connsiteY24" fmla="*/ 4697016 h 6886575"/>
              <a:gd name="connsiteX25" fmla="*/ 6755 w 7472381"/>
              <a:gd name="connsiteY25" fmla="*/ 4622006 h 6886575"/>
              <a:gd name="connsiteX26" fmla="*/ 102696 w 7472381"/>
              <a:gd name="connsiteY26" fmla="*/ 4604146 h 6886575"/>
              <a:gd name="connsiteX27" fmla="*/ 397625 w 7472381"/>
              <a:gd name="connsiteY27" fmla="*/ 4632722 h 6886575"/>
              <a:gd name="connsiteX28" fmla="*/ 31628 w 7472381"/>
              <a:gd name="connsiteY28" fmla="*/ 4396978 h 6886575"/>
              <a:gd name="connsiteX29" fmla="*/ 305237 w 7472381"/>
              <a:gd name="connsiteY29" fmla="*/ 4432697 h 6886575"/>
              <a:gd name="connsiteX30" fmla="*/ 383412 w 7472381"/>
              <a:gd name="connsiteY30" fmla="*/ 4339828 h 6886575"/>
              <a:gd name="connsiteX31" fmla="*/ 511333 w 7472381"/>
              <a:gd name="connsiteY31" fmla="*/ 4189810 h 6886575"/>
              <a:gd name="connsiteX32" fmla="*/ 600167 w 7472381"/>
              <a:gd name="connsiteY32" fmla="*/ 4107656 h 6886575"/>
              <a:gd name="connsiteX33" fmla="*/ 635701 w 7472381"/>
              <a:gd name="connsiteY33" fmla="*/ 3843337 h 6886575"/>
              <a:gd name="connsiteX34" fmla="*/ 561080 w 7472381"/>
              <a:gd name="connsiteY34" fmla="*/ 3554015 h 6886575"/>
              <a:gd name="connsiteX35" fmla="*/ 354985 w 7472381"/>
              <a:gd name="connsiteY35" fmla="*/ 3407569 h 6886575"/>
              <a:gd name="connsiteX36" fmla="*/ 415392 w 7472381"/>
              <a:gd name="connsiteY36" fmla="*/ 3243263 h 6886575"/>
              <a:gd name="connsiteX37" fmla="*/ 852456 w 7472381"/>
              <a:gd name="connsiteY37" fmla="*/ 3343275 h 6886575"/>
              <a:gd name="connsiteX38" fmla="*/ 202190 w 7472381"/>
              <a:gd name="connsiteY38" fmla="*/ 2953940 h 6886575"/>
              <a:gd name="connsiteX39" fmla="*/ 312344 w 7472381"/>
              <a:gd name="connsiteY39" fmla="*/ 2936081 h 6886575"/>
              <a:gd name="connsiteX40" fmla="*/ 706768 w 7472381"/>
              <a:gd name="connsiteY40" fmla="*/ 2714625 h 6886575"/>
              <a:gd name="connsiteX41" fmla="*/ 728088 w 7472381"/>
              <a:gd name="connsiteY41" fmla="*/ 2703909 h 6886575"/>
              <a:gd name="connsiteX42" fmla="*/ 795602 w 7472381"/>
              <a:gd name="connsiteY42" fmla="*/ 2564606 h 6886575"/>
              <a:gd name="connsiteX43" fmla="*/ 1008804 w 7472381"/>
              <a:gd name="connsiteY43" fmla="*/ 2543175 h 6886575"/>
              <a:gd name="connsiteX44" fmla="*/ 1186473 w 7472381"/>
              <a:gd name="connsiteY44" fmla="*/ 2575322 h 6886575"/>
              <a:gd name="connsiteX45" fmla="*/ 1378355 w 7472381"/>
              <a:gd name="connsiteY45" fmla="*/ 2536031 h 6886575"/>
              <a:gd name="connsiteX46" fmla="*/ 1548916 w 7472381"/>
              <a:gd name="connsiteY46" fmla="*/ 2553891 h 6886575"/>
              <a:gd name="connsiteX47" fmla="*/ 1694604 w 7472381"/>
              <a:gd name="connsiteY47" fmla="*/ 2528888 h 6886575"/>
              <a:gd name="connsiteX48" fmla="*/ 1552469 w 7472381"/>
              <a:gd name="connsiteY48" fmla="*/ 2411015 h 6886575"/>
              <a:gd name="connsiteX49" fmla="*/ 1353481 w 7472381"/>
              <a:gd name="connsiteY49" fmla="*/ 2411015 h 6886575"/>
              <a:gd name="connsiteX50" fmla="*/ 1211346 w 7472381"/>
              <a:gd name="connsiteY50" fmla="*/ 2336007 h 6886575"/>
              <a:gd name="connsiteX51" fmla="*/ 1076318 w 7472381"/>
              <a:gd name="connsiteY51" fmla="*/ 2200275 h 6886575"/>
              <a:gd name="connsiteX52" fmla="*/ 600167 w 7472381"/>
              <a:gd name="connsiteY52" fmla="*/ 1982390 h 6886575"/>
              <a:gd name="connsiteX53" fmla="*/ 514886 w 7472381"/>
              <a:gd name="connsiteY53" fmla="*/ 1900238 h 6886575"/>
              <a:gd name="connsiteX54" fmla="*/ 1872273 w 7472381"/>
              <a:gd name="connsiteY54" fmla="*/ 2218135 h 6886575"/>
              <a:gd name="connsiteX55" fmla="*/ 1452975 w 7472381"/>
              <a:gd name="connsiteY55" fmla="*/ 2085975 h 6886575"/>
              <a:gd name="connsiteX56" fmla="*/ 1737245 w 7472381"/>
              <a:gd name="connsiteY56" fmla="*/ 2110978 h 6886575"/>
              <a:gd name="connsiteX57" fmla="*/ 1893593 w 7472381"/>
              <a:gd name="connsiteY57" fmla="*/ 2021681 h 6886575"/>
              <a:gd name="connsiteX58" fmla="*/ 1893593 w 7472381"/>
              <a:gd name="connsiteY58" fmla="*/ 1993106 h 6886575"/>
              <a:gd name="connsiteX59" fmla="*/ 1776332 w 7472381"/>
              <a:gd name="connsiteY59" fmla="*/ 1910953 h 6886575"/>
              <a:gd name="connsiteX60" fmla="*/ 1708818 w 7472381"/>
              <a:gd name="connsiteY60" fmla="*/ 1857375 h 6886575"/>
              <a:gd name="connsiteX61" fmla="*/ 1524043 w 7472381"/>
              <a:gd name="connsiteY61" fmla="*/ 1664493 h 6886575"/>
              <a:gd name="connsiteX62" fmla="*/ 1655517 w 7472381"/>
              <a:gd name="connsiteY62" fmla="*/ 1643062 h 6886575"/>
              <a:gd name="connsiteX63" fmla="*/ 1705264 w 7472381"/>
              <a:gd name="connsiteY63" fmla="*/ 1603772 h 6886575"/>
              <a:gd name="connsiteX64" fmla="*/ 1669731 w 7472381"/>
              <a:gd name="connsiteY64" fmla="*/ 1546622 h 6886575"/>
              <a:gd name="connsiteX65" fmla="*/ 1261093 w 7472381"/>
              <a:gd name="connsiteY65" fmla="*/ 1371600 h 6886575"/>
              <a:gd name="connsiteX66" fmla="*/ 1229113 w 7472381"/>
              <a:gd name="connsiteY66" fmla="*/ 1235869 h 6886575"/>
              <a:gd name="connsiteX67" fmla="*/ 1307287 w 7472381"/>
              <a:gd name="connsiteY67" fmla="*/ 1214437 h 6886575"/>
              <a:gd name="connsiteX68" fmla="*/ 1396121 w 7472381"/>
              <a:gd name="connsiteY68" fmla="*/ 1225153 h 6886575"/>
              <a:gd name="connsiteX69" fmla="*/ 1325054 w 7472381"/>
              <a:gd name="connsiteY69" fmla="*/ 1117997 h 6886575"/>
              <a:gd name="connsiteX70" fmla="*/ 1037231 w 7472381"/>
              <a:gd name="connsiteY70" fmla="*/ 1010841 h 6886575"/>
              <a:gd name="connsiteX71" fmla="*/ 983931 w 7472381"/>
              <a:gd name="connsiteY71" fmla="*/ 953690 h 6886575"/>
              <a:gd name="connsiteX72" fmla="*/ 1054998 w 7472381"/>
              <a:gd name="connsiteY72" fmla="*/ 925115 h 6886575"/>
              <a:gd name="connsiteX73" fmla="*/ 1108299 w 7472381"/>
              <a:gd name="connsiteY73" fmla="*/ 914400 h 6886575"/>
              <a:gd name="connsiteX74" fmla="*/ 6755 w 7472381"/>
              <a:gd name="connsiteY74" fmla="*/ 467915 h 6886575"/>
              <a:gd name="connsiteX75" fmla="*/ 255490 w 7472381"/>
              <a:gd name="connsiteY75" fmla="*/ 464344 h 6886575"/>
              <a:gd name="connsiteX76" fmla="*/ 500673 w 7472381"/>
              <a:gd name="connsiteY76" fmla="*/ 535781 h 6886575"/>
              <a:gd name="connsiteX77" fmla="*/ 760069 w 7472381"/>
              <a:gd name="connsiteY77" fmla="*/ 525066 h 6886575"/>
              <a:gd name="connsiteX78" fmla="*/ 1005251 w 7472381"/>
              <a:gd name="connsiteY78" fmla="*/ 560785 h 6886575"/>
              <a:gd name="connsiteX79" fmla="*/ 1218453 w 7472381"/>
              <a:gd name="connsiteY79" fmla="*/ 560785 h 6886575"/>
              <a:gd name="connsiteX80" fmla="*/ 1019464 w 7472381"/>
              <a:gd name="connsiteY80" fmla="*/ 507206 h 6886575"/>
              <a:gd name="connsiteX81" fmla="*/ 944844 w 7472381"/>
              <a:gd name="connsiteY81" fmla="*/ 417909 h 6886575"/>
              <a:gd name="connsiteX82" fmla="*/ 969717 w 7472381"/>
              <a:gd name="connsiteY82" fmla="*/ 335757 h 6886575"/>
              <a:gd name="connsiteX83" fmla="*/ 1051445 w 7472381"/>
              <a:gd name="connsiteY83" fmla="*/ 360759 h 6886575"/>
              <a:gd name="connsiteX84" fmla="*/ 1147386 w 7472381"/>
              <a:gd name="connsiteY84" fmla="*/ 453629 h 6886575"/>
              <a:gd name="connsiteX85" fmla="*/ 1168706 w 7472381"/>
              <a:gd name="connsiteY85" fmla="*/ 396478 h 6886575"/>
              <a:gd name="connsiteX86" fmla="*/ 1225560 w 7472381"/>
              <a:gd name="connsiteY86" fmla="*/ 353615 h 6886575"/>
              <a:gd name="connsiteX87" fmla="*/ 1552469 w 7472381"/>
              <a:gd name="connsiteY87" fmla="*/ 375047 h 6886575"/>
              <a:gd name="connsiteX88" fmla="*/ 1335714 w 7472381"/>
              <a:gd name="connsiteY88" fmla="*/ 192881 h 6886575"/>
              <a:gd name="connsiteX89" fmla="*/ 1197133 w 7472381"/>
              <a:gd name="connsiteY89" fmla="*/ 164306 h 6886575"/>
              <a:gd name="connsiteX90" fmla="*/ 1165153 w 7472381"/>
              <a:gd name="connsiteY90" fmla="*/ 89297 h 6886575"/>
              <a:gd name="connsiteX91" fmla="*/ 1229113 w 7472381"/>
              <a:gd name="connsiteY91" fmla="*/ 71437 h 6886575"/>
              <a:gd name="connsiteX92" fmla="*/ 1548916 w 7472381"/>
              <a:gd name="connsiteY92" fmla="*/ 135731 h 6886575"/>
              <a:gd name="connsiteX93" fmla="*/ 1602217 w 7472381"/>
              <a:gd name="connsiteY93" fmla="*/ 110728 h 6886575"/>
              <a:gd name="connsiteX94" fmla="*/ 1232666 w 7472381"/>
              <a:gd name="connsiteY94" fmla="*/ 0 h 6886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7472381" h="6886575">
                <a:moveTo>
                  <a:pt x="1232666" y="0"/>
                </a:moveTo>
                <a:lnTo>
                  <a:pt x="7472381" y="0"/>
                </a:lnTo>
                <a:lnTo>
                  <a:pt x="7472381" y="814388"/>
                </a:lnTo>
                <a:lnTo>
                  <a:pt x="7472381" y="6411516"/>
                </a:lnTo>
                <a:lnTo>
                  <a:pt x="7472381" y="6886575"/>
                </a:lnTo>
                <a:lnTo>
                  <a:pt x="6992676" y="6886575"/>
                </a:lnTo>
                <a:lnTo>
                  <a:pt x="1946893" y="6886575"/>
                </a:lnTo>
                <a:cubicBezTo>
                  <a:pt x="1801205" y="6815137"/>
                  <a:pt x="1662624" y="6729412"/>
                  <a:pt x="1506276" y="6686550"/>
                </a:cubicBezTo>
                <a:cubicBezTo>
                  <a:pt x="1399675" y="6657975"/>
                  <a:pt x="1296627" y="6607969"/>
                  <a:pt x="1314394" y="6457949"/>
                </a:cubicBezTo>
                <a:cubicBezTo>
                  <a:pt x="1317947" y="6415087"/>
                  <a:pt x="1289520" y="6382941"/>
                  <a:pt x="1246880" y="6393656"/>
                </a:cubicBezTo>
                <a:cubicBezTo>
                  <a:pt x="1165153" y="6415087"/>
                  <a:pt x="1126065" y="6354365"/>
                  <a:pt x="1079872" y="6307931"/>
                </a:cubicBezTo>
                <a:cubicBezTo>
                  <a:pt x="998144" y="6225779"/>
                  <a:pt x="919970" y="6140052"/>
                  <a:pt x="788495" y="6125765"/>
                </a:cubicBezTo>
                <a:cubicBezTo>
                  <a:pt x="813369" y="6061471"/>
                  <a:pt x="856009" y="6068615"/>
                  <a:pt x="895097" y="6082903"/>
                </a:cubicBezTo>
                <a:cubicBezTo>
                  <a:pt x="998144" y="6118622"/>
                  <a:pt x="1101192" y="6157912"/>
                  <a:pt x="1204239" y="6193631"/>
                </a:cubicBezTo>
                <a:cubicBezTo>
                  <a:pt x="1271754" y="6215062"/>
                  <a:pt x="1339267" y="6247209"/>
                  <a:pt x="1428102" y="6222206"/>
                </a:cubicBezTo>
                <a:cubicBezTo>
                  <a:pt x="1349928" y="6093619"/>
                  <a:pt x="1218453" y="6068615"/>
                  <a:pt x="1111852" y="6029325"/>
                </a:cubicBezTo>
                <a:cubicBezTo>
                  <a:pt x="980377" y="5979319"/>
                  <a:pt x="902203" y="5886450"/>
                  <a:pt x="806262" y="5779294"/>
                </a:cubicBezTo>
                <a:cubicBezTo>
                  <a:pt x="902203" y="5750719"/>
                  <a:pt x="962610" y="5829300"/>
                  <a:pt x="1040785" y="5825728"/>
                </a:cubicBezTo>
                <a:cubicBezTo>
                  <a:pt x="1044338" y="5815012"/>
                  <a:pt x="1051445" y="5793581"/>
                  <a:pt x="1051445" y="5793581"/>
                </a:cubicBezTo>
                <a:cubicBezTo>
                  <a:pt x="923523" y="5736431"/>
                  <a:pt x="866670" y="5629275"/>
                  <a:pt x="845349" y="5497115"/>
                </a:cubicBezTo>
                <a:cubicBezTo>
                  <a:pt x="838243" y="5429250"/>
                  <a:pt x="792049" y="5407819"/>
                  <a:pt x="745855" y="5375672"/>
                </a:cubicBezTo>
                <a:cubicBezTo>
                  <a:pt x="589507" y="5264943"/>
                  <a:pt x="422499" y="5164931"/>
                  <a:pt x="291024" y="5014913"/>
                </a:cubicBezTo>
                <a:cubicBezTo>
                  <a:pt x="443819" y="5032771"/>
                  <a:pt x="564633" y="5132784"/>
                  <a:pt x="724535" y="5175647"/>
                </a:cubicBezTo>
                <a:cubicBezTo>
                  <a:pt x="596614" y="5011340"/>
                  <a:pt x="429605" y="4925615"/>
                  <a:pt x="276811" y="4825603"/>
                </a:cubicBezTo>
                <a:cubicBezTo>
                  <a:pt x="205743" y="4779169"/>
                  <a:pt x="141783" y="4722018"/>
                  <a:pt x="60055" y="4697016"/>
                </a:cubicBezTo>
                <a:cubicBezTo>
                  <a:pt x="31628" y="4689872"/>
                  <a:pt x="-18119" y="4672013"/>
                  <a:pt x="6755" y="4622006"/>
                </a:cubicBezTo>
                <a:cubicBezTo>
                  <a:pt x="28075" y="4579144"/>
                  <a:pt x="67162" y="4593432"/>
                  <a:pt x="102696" y="4604146"/>
                </a:cubicBezTo>
                <a:cubicBezTo>
                  <a:pt x="187976" y="4632722"/>
                  <a:pt x="280364" y="4632722"/>
                  <a:pt x="397625" y="4632722"/>
                </a:cubicBezTo>
                <a:cubicBezTo>
                  <a:pt x="298131" y="4496990"/>
                  <a:pt x="116909" y="4539853"/>
                  <a:pt x="31628" y="4396978"/>
                </a:cubicBezTo>
                <a:cubicBezTo>
                  <a:pt x="138229" y="4371976"/>
                  <a:pt x="219957" y="4421982"/>
                  <a:pt x="305237" y="4432697"/>
                </a:cubicBezTo>
                <a:cubicBezTo>
                  <a:pt x="383412" y="4443413"/>
                  <a:pt x="401178" y="4418409"/>
                  <a:pt x="383412" y="4339828"/>
                </a:cubicBezTo>
                <a:cubicBezTo>
                  <a:pt x="354985" y="4218385"/>
                  <a:pt x="397625" y="4157662"/>
                  <a:pt x="511333" y="4189810"/>
                </a:cubicBezTo>
                <a:cubicBezTo>
                  <a:pt x="617934" y="4221956"/>
                  <a:pt x="628594" y="4175522"/>
                  <a:pt x="600167" y="4107656"/>
                </a:cubicBezTo>
                <a:cubicBezTo>
                  <a:pt x="557527" y="4007644"/>
                  <a:pt x="603720" y="3929063"/>
                  <a:pt x="635701" y="3843337"/>
                </a:cubicBezTo>
                <a:cubicBezTo>
                  <a:pt x="685448" y="3714750"/>
                  <a:pt x="664128" y="3650456"/>
                  <a:pt x="561080" y="3554015"/>
                </a:cubicBezTo>
                <a:cubicBezTo>
                  <a:pt x="500673" y="3500438"/>
                  <a:pt x="440265" y="3454003"/>
                  <a:pt x="354985" y="3407569"/>
                </a:cubicBezTo>
                <a:cubicBezTo>
                  <a:pt x="550420" y="3382565"/>
                  <a:pt x="347878" y="3296841"/>
                  <a:pt x="415392" y="3243263"/>
                </a:cubicBezTo>
                <a:cubicBezTo>
                  <a:pt x="553973" y="3221831"/>
                  <a:pt x="664128" y="3393282"/>
                  <a:pt x="852456" y="3343275"/>
                </a:cubicBezTo>
                <a:cubicBezTo>
                  <a:pt x="625041" y="3196828"/>
                  <a:pt x="369198" y="3150393"/>
                  <a:pt x="202190" y="2953940"/>
                </a:cubicBezTo>
                <a:cubicBezTo>
                  <a:pt x="241277" y="2911078"/>
                  <a:pt x="280364" y="2953940"/>
                  <a:pt x="312344" y="2936081"/>
                </a:cubicBezTo>
                <a:cubicBezTo>
                  <a:pt x="312344" y="2925365"/>
                  <a:pt x="685448" y="2993232"/>
                  <a:pt x="706768" y="2714625"/>
                </a:cubicBezTo>
                <a:cubicBezTo>
                  <a:pt x="713875" y="2714625"/>
                  <a:pt x="720982" y="2714625"/>
                  <a:pt x="728088" y="2703909"/>
                </a:cubicBezTo>
                <a:cubicBezTo>
                  <a:pt x="767175" y="2664619"/>
                  <a:pt x="731642" y="2571750"/>
                  <a:pt x="795602" y="2564606"/>
                </a:cubicBezTo>
                <a:cubicBezTo>
                  <a:pt x="866670" y="2557462"/>
                  <a:pt x="934184" y="2525315"/>
                  <a:pt x="1008804" y="2543175"/>
                </a:cubicBezTo>
                <a:cubicBezTo>
                  <a:pt x="1065658" y="2557462"/>
                  <a:pt x="1126065" y="2575322"/>
                  <a:pt x="1186473" y="2575322"/>
                </a:cubicBezTo>
                <a:cubicBezTo>
                  <a:pt x="1250433" y="2575322"/>
                  <a:pt x="1339267" y="2696766"/>
                  <a:pt x="1378355" y="2536031"/>
                </a:cubicBezTo>
                <a:cubicBezTo>
                  <a:pt x="1378355" y="2528888"/>
                  <a:pt x="1488509" y="2546747"/>
                  <a:pt x="1548916" y="2553891"/>
                </a:cubicBezTo>
                <a:cubicBezTo>
                  <a:pt x="1598663" y="2561035"/>
                  <a:pt x="1659071" y="2593181"/>
                  <a:pt x="1694604" y="2528888"/>
                </a:cubicBezTo>
                <a:cubicBezTo>
                  <a:pt x="1712371" y="2489596"/>
                  <a:pt x="1627090" y="2418159"/>
                  <a:pt x="1552469" y="2411015"/>
                </a:cubicBezTo>
                <a:cubicBezTo>
                  <a:pt x="1484956" y="2403872"/>
                  <a:pt x="1417442" y="2396728"/>
                  <a:pt x="1353481" y="2411015"/>
                </a:cubicBezTo>
                <a:cubicBezTo>
                  <a:pt x="1275307" y="2428875"/>
                  <a:pt x="1232666" y="2400300"/>
                  <a:pt x="1211346" y="2336007"/>
                </a:cubicBezTo>
                <a:cubicBezTo>
                  <a:pt x="1186473" y="2268141"/>
                  <a:pt x="1140279" y="2232422"/>
                  <a:pt x="1076318" y="2200275"/>
                </a:cubicBezTo>
                <a:cubicBezTo>
                  <a:pt x="919970" y="2121694"/>
                  <a:pt x="770729" y="2028825"/>
                  <a:pt x="600167" y="1982390"/>
                </a:cubicBezTo>
                <a:cubicBezTo>
                  <a:pt x="568187" y="1975246"/>
                  <a:pt x="529100" y="1960959"/>
                  <a:pt x="514886" y="1900238"/>
                </a:cubicBezTo>
                <a:cubicBezTo>
                  <a:pt x="976824" y="1993106"/>
                  <a:pt x="1396121" y="2232422"/>
                  <a:pt x="1872273" y="2218135"/>
                </a:cubicBezTo>
                <a:cubicBezTo>
                  <a:pt x="1744351" y="2143125"/>
                  <a:pt x="1591557" y="2139554"/>
                  <a:pt x="1452975" y="2085975"/>
                </a:cubicBezTo>
                <a:cubicBezTo>
                  <a:pt x="1552469" y="2046685"/>
                  <a:pt x="1644857" y="2089547"/>
                  <a:pt x="1737245" y="2110978"/>
                </a:cubicBezTo>
                <a:cubicBezTo>
                  <a:pt x="1815419" y="2128837"/>
                  <a:pt x="1886486" y="2132410"/>
                  <a:pt x="1893593" y="2021681"/>
                </a:cubicBezTo>
                <a:cubicBezTo>
                  <a:pt x="1893593" y="2010965"/>
                  <a:pt x="1893593" y="2003821"/>
                  <a:pt x="1893593" y="1993106"/>
                </a:cubicBezTo>
                <a:cubicBezTo>
                  <a:pt x="1865166" y="1946672"/>
                  <a:pt x="1826079" y="1925240"/>
                  <a:pt x="1776332" y="1910953"/>
                </a:cubicBezTo>
                <a:cubicBezTo>
                  <a:pt x="1747905" y="1903809"/>
                  <a:pt x="1708818" y="1889522"/>
                  <a:pt x="1708818" y="1857375"/>
                </a:cubicBezTo>
                <a:cubicBezTo>
                  <a:pt x="1712371" y="1735931"/>
                  <a:pt x="1616430" y="1700212"/>
                  <a:pt x="1524043" y="1664493"/>
                </a:cubicBezTo>
                <a:cubicBezTo>
                  <a:pt x="1573790" y="1603772"/>
                  <a:pt x="1616430" y="1646635"/>
                  <a:pt x="1655517" y="1643062"/>
                </a:cubicBezTo>
                <a:cubicBezTo>
                  <a:pt x="1680391" y="1639491"/>
                  <a:pt x="1705264" y="1635919"/>
                  <a:pt x="1705264" y="1603772"/>
                </a:cubicBezTo>
                <a:cubicBezTo>
                  <a:pt x="1705264" y="1578769"/>
                  <a:pt x="1694604" y="1546622"/>
                  <a:pt x="1669731" y="1546622"/>
                </a:cubicBezTo>
                <a:cubicBezTo>
                  <a:pt x="1513383" y="1543050"/>
                  <a:pt x="1424548" y="1371600"/>
                  <a:pt x="1261093" y="1371600"/>
                </a:cubicBezTo>
                <a:cubicBezTo>
                  <a:pt x="1161599" y="1371600"/>
                  <a:pt x="1310841" y="1275159"/>
                  <a:pt x="1229113" y="1235869"/>
                </a:cubicBezTo>
                <a:cubicBezTo>
                  <a:pt x="1211346" y="1225153"/>
                  <a:pt x="1278860" y="1210866"/>
                  <a:pt x="1307287" y="1214437"/>
                </a:cubicBezTo>
                <a:cubicBezTo>
                  <a:pt x="1335714" y="1218009"/>
                  <a:pt x="1360588" y="1243013"/>
                  <a:pt x="1396121" y="1225153"/>
                </a:cubicBezTo>
                <a:cubicBezTo>
                  <a:pt x="1413888" y="1160860"/>
                  <a:pt x="1367694" y="1135856"/>
                  <a:pt x="1325054" y="1117997"/>
                </a:cubicBezTo>
                <a:cubicBezTo>
                  <a:pt x="1232666" y="1075135"/>
                  <a:pt x="1140279" y="1025129"/>
                  <a:pt x="1037231" y="1010841"/>
                </a:cubicBezTo>
                <a:cubicBezTo>
                  <a:pt x="1001698" y="1007269"/>
                  <a:pt x="980377" y="989409"/>
                  <a:pt x="983931" y="953690"/>
                </a:cubicBezTo>
                <a:cubicBezTo>
                  <a:pt x="991037" y="907256"/>
                  <a:pt x="1026571" y="921544"/>
                  <a:pt x="1054998" y="925115"/>
                </a:cubicBezTo>
                <a:cubicBezTo>
                  <a:pt x="1072765" y="928688"/>
                  <a:pt x="1090532" y="939403"/>
                  <a:pt x="1108299" y="914400"/>
                </a:cubicBezTo>
                <a:cubicBezTo>
                  <a:pt x="692555" y="660797"/>
                  <a:pt x="472246" y="675085"/>
                  <a:pt x="6755" y="467915"/>
                </a:cubicBezTo>
                <a:cubicBezTo>
                  <a:pt x="109802" y="428625"/>
                  <a:pt x="184423" y="457200"/>
                  <a:pt x="255490" y="464344"/>
                </a:cubicBezTo>
                <a:cubicBezTo>
                  <a:pt x="433159" y="482203"/>
                  <a:pt x="323004" y="514350"/>
                  <a:pt x="500673" y="535781"/>
                </a:cubicBezTo>
                <a:cubicBezTo>
                  <a:pt x="585954" y="546497"/>
                  <a:pt x="664128" y="582216"/>
                  <a:pt x="760069" y="525066"/>
                </a:cubicBezTo>
                <a:cubicBezTo>
                  <a:pt x="824029" y="485775"/>
                  <a:pt x="927077" y="528637"/>
                  <a:pt x="1005251" y="560785"/>
                </a:cubicBezTo>
                <a:cubicBezTo>
                  <a:pt x="1069212" y="589360"/>
                  <a:pt x="1133172" y="596503"/>
                  <a:pt x="1218453" y="560785"/>
                </a:cubicBezTo>
                <a:cubicBezTo>
                  <a:pt x="1140279" y="539354"/>
                  <a:pt x="1079872" y="521494"/>
                  <a:pt x="1019464" y="507206"/>
                </a:cubicBezTo>
                <a:cubicBezTo>
                  <a:pt x="969717" y="496491"/>
                  <a:pt x="941290" y="471488"/>
                  <a:pt x="944844" y="417909"/>
                </a:cubicBezTo>
                <a:cubicBezTo>
                  <a:pt x="944844" y="389334"/>
                  <a:pt x="934184" y="350044"/>
                  <a:pt x="969717" y="335757"/>
                </a:cubicBezTo>
                <a:cubicBezTo>
                  <a:pt x="998144" y="321469"/>
                  <a:pt x="1037231" y="335757"/>
                  <a:pt x="1051445" y="360759"/>
                </a:cubicBezTo>
                <a:cubicBezTo>
                  <a:pt x="1069212" y="407194"/>
                  <a:pt x="1086978" y="450056"/>
                  <a:pt x="1147386" y="453629"/>
                </a:cubicBezTo>
                <a:cubicBezTo>
                  <a:pt x="1229113" y="460771"/>
                  <a:pt x="1182919" y="432197"/>
                  <a:pt x="1168706" y="396478"/>
                </a:cubicBezTo>
                <a:cubicBezTo>
                  <a:pt x="1154492" y="357188"/>
                  <a:pt x="1197133" y="346472"/>
                  <a:pt x="1225560" y="353615"/>
                </a:cubicBezTo>
                <a:cubicBezTo>
                  <a:pt x="1332161" y="385763"/>
                  <a:pt x="1442315" y="328613"/>
                  <a:pt x="1552469" y="375047"/>
                </a:cubicBezTo>
                <a:cubicBezTo>
                  <a:pt x="1524043" y="260747"/>
                  <a:pt x="1463635" y="210741"/>
                  <a:pt x="1335714" y="192881"/>
                </a:cubicBezTo>
                <a:cubicBezTo>
                  <a:pt x="1289520" y="189310"/>
                  <a:pt x="1239773" y="196453"/>
                  <a:pt x="1197133" y="164306"/>
                </a:cubicBezTo>
                <a:cubicBezTo>
                  <a:pt x="1172259" y="146447"/>
                  <a:pt x="1147386" y="125016"/>
                  <a:pt x="1165153" y="89297"/>
                </a:cubicBezTo>
                <a:cubicBezTo>
                  <a:pt x="1175813" y="64294"/>
                  <a:pt x="1204239" y="64294"/>
                  <a:pt x="1229113" y="71437"/>
                </a:cubicBezTo>
                <a:cubicBezTo>
                  <a:pt x="1332161" y="110728"/>
                  <a:pt x="1442315" y="121444"/>
                  <a:pt x="1548916" y="135731"/>
                </a:cubicBezTo>
                <a:cubicBezTo>
                  <a:pt x="1566683" y="139303"/>
                  <a:pt x="1584450" y="146447"/>
                  <a:pt x="1602217" y="110728"/>
                </a:cubicBezTo>
                <a:cubicBezTo>
                  <a:pt x="1477849" y="78581"/>
                  <a:pt x="1357034" y="35719"/>
                  <a:pt x="1232666" y="0"/>
                </a:cubicBezTo>
                <a:close/>
              </a:path>
            </a:pathLst>
          </a:custGeom>
          <a:solidFill>
            <a:schemeClr val="bg2">
              <a:alpha val="50000"/>
            </a:schemeClr>
          </a:solidFill>
          <a:ln w="32707" cap="flat">
            <a:noFill/>
            <a:prstDash val="solid"/>
            <a:miter/>
          </a:ln>
        </p:spPr>
        <p:txBody>
          <a:bodyPr wrap="square" rtlCol="0" anchor="ctr">
            <a:noAutofit/>
          </a:bodyPr>
          <a:lstStyle/>
          <a:p>
            <a:endParaRPr lang="en-US" dirty="0">
              <a:solidFill>
                <a:schemeClr val="tx1"/>
              </a:solidFill>
            </a:endParaRPr>
          </a:p>
        </p:txBody>
      </p:sp>
      <p:sp>
        <p:nvSpPr>
          <p:cNvPr id="2" name="Title 1">
            <a:extLst>
              <a:ext uri="{FF2B5EF4-FFF2-40B4-BE49-F238E27FC236}">
                <a16:creationId xmlns:a16="http://schemas.microsoft.com/office/drawing/2014/main" id="{64566513-9E9F-63C2-93CD-462630A95E28}"/>
              </a:ext>
            </a:extLst>
          </p:cNvPr>
          <p:cNvSpPr>
            <a:spLocks noGrp="1"/>
          </p:cNvSpPr>
          <p:nvPr>
            <p:ph type="title"/>
          </p:nvPr>
        </p:nvSpPr>
        <p:spPr>
          <a:xfrm>
            <a:off x="1246824" y="643467"/>
            <a:ext cx="5458776" cy="1800526"/>
          </a:xfrm>
        </p:spPr>
        <p:txBody>
          <a:bodyPr vert="horz" lIns="91440" tIns="45720" rIns="91440" bIns="45720" rtlCol="0" anchor="ctr">
            <a:normAutofit/>
          </a:bodyPr>
          <a:lstStyle/>
          <a:p>
            <a:r>
              <a:rPr lang="en-US" dirty="0">
                <a:solidFill>
                  <a:srgbClr val="4DA4AD"/>
                </a:solidFill>
              </a:rPr>
              <a:t>The Funds and Criteria</a:t>
            </a:r>
          </a:p>
        </p:txBody>
      </p:sp>
      <p:sp>
        <p:nvSpPr>
          <p:cNvPr id="8" name="TextBox 7">
            <a:extLst>
              <a:ext uri="{FF2B5EF4-FFF2-40B4-BE49-F238E27FC236}">
                <a16:creationId xmlns:a16="http://schemas.microsoft.com/office/drawing/2014/main" id="{16851426-EA6E-482B-D0DA-6666BE904117}"/>
              </a:ext>
            </a:extLst>
          </p:cNvPr>
          <p:cNvSpPr txBox="1"/>
          <p:nvPr/>
        </p:nvSpPr>
        <p:spPr>
          <a:xfrm>
            <a:off x="1243775" y="2156656"/>
            <a:ext cx="5890449" cy="3553581"/>
          </a:xfrm>
          <a:prstGeom prst="rect">
            <a:avLst/>
          </a:prstGeom>
        </p:spPr>
        <p:txBody>
          <a:bodyPr vert="horz" lIns="91440" tIns="45720" rIns="91440" bIns="45720" rtlCol="0">
            <a:noAutofit/>
          </a:bodyPr>
          <a:lstStyle/>
          <a:p>
            <a:pPr algn="just">
              <a:lnSpc>
                <a:spcPct val="107000"/>
              </a:lnSpc>
              <a:spcAft>
                <a:spcPts val="800"/>
              </a:spcAft>
            </a:pPr>
            <a:r>
              <a:rPr lang="en-GB" sz="1400" b="1" kern="100" dirty="0">
                <a:effectLst/>
                <a:latin typeface="Arial" panose="020B0604020202020204" pitchFamily="34" charset="0"/>
                <a:ea typeface="NSimSun" panose="02010609030101010101" pitchFamily="49" charset="-122"/>
                <a:cs typeface="Times New Roman" panose="02020603050405020304" pitchFamily="18" charset="0"/>
              </a:rPr>
              <a:t>The Education Apprenticeship &amp; Training Bursary</a:t>
            </a:r>
          </a:p>
          <a:p>
            <a:pPr algn="just">
              <a:lnSpc>
                <a:spcPct val="107000"/>
              </a:lnSpc>
              <a:spcAft>
                <a:spcPts val="800"/>
              </a:spcAft>
            </a:pPr>
            <a:r>
              <a:rPr lang="en-GB" sz="1400" kern="100" dirty="0">
                <a:effectLst/>
                <a:latin typeface="Arial" panose="020B0604020202020204" pitchFamily="34" charset="0"/>
                <a:ea typeface="NSimSun" panose="02010609030101010101" pitchFamily="49" charset="-122"/>
                <a:cs typeface="Times New Roman" panose="02020603050405020304" pitchFamily="18" charset="0"/>
              </a:rPr>
              <a:t>This Fund was established last year as a response to feedback from the community consultation project carried out in 2022. </a:t>
            </a:r>
            <a:r>
              <a:rPr lang="en-US" sz="1400" kern="0" dirty="0">
                <a:solidFill>
                  <a:srgbClr val="00000A"/>
                </a:solidFill>
                <a:effectLst/>
                <a:latin typeface="Arial" panose="020B0604020202020204" pitchFamily="34" charset="0"/>
                <a:ea typeface="Century Gothic" panose="020B0502020202020204" pitchFamily="34" charset="0"/>
                <a:cs typeface="Times New Roman" panose="02020603050405020304" pitchFamily="18" charset="0"/>
              </a:rPr>
              <a:t>The fund is available to individuals over the age of 16 wishing to develop or renew a career through further education, apprenticeships and training at all levels and to assist micro and small businesses to retain staff or create new employment opportunities.</a:t>
            </a:r>
          </a:p>
          <a:p>
            <a:pPr algn="just">
              <a:lnSpc>
                <a:spcPct val="107000"/>
              </a:lnSpc>
              <a:spcAft>
                <a:spcPts val="800"/>
              </a:spcAft>
            </a:pPr>
            <a:endParaRPr lang="en-US" sz="1400" kern="0" dirty="0">
              <a:solidFill>
                <a:srgbClr val="00000A"/>
              </a:solidFill>
              <a:latin typeface="Arial" panose="020B0604020202020204" pitchFamily="34" charset="0"/>
              <a:ea typeface="Aptos" panose="020B0004020202020204" pitchFamily="34" charset="0"/>
              <a:cs typeface="Times New Roman" panose="02020603050405020304" pitchFamily="18" charset="0"/>
            </a:endParaRPr>
          </a:p>
          <a:p>
            <a:pPr algn="just">
              <a:lnSpc>
                <a:spcPct val="107000"/>
              </a:lnSpc>
              <a:spcAft>
                <a:spcPts val="800"/>
              </a:spcAft>
            </a:pPr>
            <a:r>
              <a:rPr lang="en-GB" sz="1400" b="1" dirty="0">
                <a:effectLst/>
                <a:latin typeface="Arial" panose="020B0604020202020204" pitchFamily="34" charset="0"/>
                <a:ea typeface="NSimSun" panose="02010609030101010101" pitchFamily="49" charset="-122"/>
              </a:rPr>
              <a:t>The Legacy Fund</a:t>
            </a:r>
            <a:r>
              <a:rPr lang="en-GB" sz="1400" dirty="0">
                <a:effectLst/>
                <a:latin typeface="Arial" panose="020B0604020202020204" pitchFamily="34" charset="0"/>
                <a:ea typeface="NSimSun" panose="02010609030101010101" pitchFamily="49" charset="-122"/>
              </a:rPr>
              <a:t> </a:t>
            </a:r>
          </a:p>
          <a:p>
            <a:pPr algn="just">
              <a:lnSpc>
                <a:spcPct val="107000"/>
              </a:lnSpc>
              <a:spcAft>
                <a:spcPts val="800"/>
              </a:spcAft>
            </a:pPr>
            <a:r>
              <a:rPr lang="en-GB" sz="1400" dirty="0">
                <a:effectLst/>
                <a:latin typeface="Arial" panose="020B0604020202020204" pitchFamily="34" charset="0"/>
                <a:ea typeface="NSimSun" panose="02010609030101010101" pitchFamily="49" charset="-122"/>
              </a:rPr>
              <a:t>This fund is intended to continue providing community benefit beyond the operational life of the wind farm.</a:t>
            </a:r>
            <a:endParaRPr lang="en-GB" sz="1400" kern="100" dirty="0">
              <a:effectLst/>
              <a:latin typeface="Aptos" panose="020B0004020202020204" pitchFamily="34" charset="0"/>
              <a:ea typeface="Aptos" panose="020B000402020202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7A6E9147-B102-964E-A7D4-F01A81EC18B6}"/>
              </a:ext>
            </a:extLst>
          </p:cNvPr>
          <p:cNvPicPr>
            <a:picLocks noChangeAspect="1"/>
          </p:cNvPicPr>
          <p:nvPr/>
        </p:nvPicPr>
        <p:blipFill rotWithShape="1">
          <a:blip r:embed="rId2">
            <a:extLst>
              <a:ext uri="{28A0092B-C50C-407E-A947-70E740481C1C}">
                <a14:useLocalDpi xmlns:a14="http://schemas.microsoft.com/office/drawing/2010/main" val="0"/>
              </a:ext>
            </a:extLst>
          </a:blip>
          <a:srcRect l="26457" t="30282" r="41381" b="51950"/>
          <a:stretch/>
        </p:blipFill>
        <p:spPr bwMode="auto">
          <a:xfrm>
            <a:off x="7700211" y="1349918"/>
            <a:ext cx="3848322" cy="1132104"/>
          </a:xfrm>
          <a:prstGeom prst="rect">
            <a:avLst/>
          </a:prstGeom>
          <a:extLst>
            <a:ext uri="{53640926-AAD7-44D8-BBD7-CCE9431645EC}">
              <a14:shadowObscured xmlns:a14="http://schemas.microsoft.com/office/drawing/2010/main"/>
            </a:ext>
          </a:extLst>
        </p:spPr>
      </p:pic>
      <p:pic>
        <p:nvPicPr>
          <p:cNvPr id="10" name="Graphic 9" descr="Neighborhood with solid fill">
            <a:extLst>
              <a:ext uri="{FF2B5EF4-FFF2-40B4-BE49-F238E27FC236}">
                <a16:creationId xmlns:a16="http://schemas.microsoft.com/office/drawing/2014/main" id="{3CA5950D-BF8B-3E8F-4BA7-E7EE42C0D76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864366" y="2707462"/>
            <a:ext cx="3337034" cy="3337034"/>
          </a:xfrm>
          <a:prstGeom prst="rect">
            <a:avLst/>
          </a:prstGeom>
        </p:spPr>
      </p:pic>
      <p:pic>
        <p:nvPicPr>
          <p:cNvPr id="5" name="Picture 4">
            <a:extLst>
              <a:ext uri="{FF2B5EF4-FFF2-40B4-BE49-F238E27FC236}">
                <a16:creationId xmlns:a16="http://schemas.microsoft.com/office/drawing/2014/main" id="{30ED5EE3-1ECD-D4EA-EA38-C0D60D6048A4}"/>
              </a:ext>
            </a:extLst>
          </p:cNvPr>
          <p:cNvPicPr>
            <a:picLocks noChangeAspect="1"/>
          </p:cNvPicPr>
          <p:nvPr/>
        </p:nvPicPr>
        <p:blipFill rotWithShape="1">
          <a:blip r:embed="rId5">
            <a:extLst>
              <a:ext uri="{28A0092B-C50C-407E-A947-70E740481C1C}">
                <a14:useLocalDpi xmlns:a14="http://schemas.microsoft.com/office/drawing/2010/main" val="0"/>
              </a:ext>
            </a:extLst>
          </a:blip>
          <a:srcRect l="25593" t="47549" r="56127" b="33681"/>
          <a:stretch/>
        </p:blipFill>
        <p:spPr bwMode="auto">
          <a:xfrm>
            <a:off x="10497527" y="5928891"/>
            <a:ext cx="1694473" cy="929109"/>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6340029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214</TotalTime>
  <Words>5893</Words>
  <Application>Microsoft Office PowerPoint</Application>
  <PresentationFormat>Widescreen</PresentationFormat>
  <Paragraphs>498</Paragraphs>
  <Slides>27</Slides>
  <Notes>11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27</vt:i4>
      </vt:variant>
    </vt:vector>
  </HeadingPairs>
  <TitlesOfParts>
    <vt:vector size="37" baseType="lpstr">
      <vt:lpstr>Aptos</vt:lpstr>
      <vt:lpstr>Aptos Display</vt:lpstr>
      <vt:lpstr>Arial</vt:lpstr>
      <vt:lpstr>Arial Rounded MT Bold</vt:lpstr>
      <vt:lpstr>Calibri</vt:lpstr>
      <vt:lpstr>Liberation Serif</vt:lpstr>
      <vt:lpstr>Times New Roman</vt:lpstr>
      <vt:lpstr>Trebuchet MS</vt:lpstr>
      <vt:lpstr>Verdana</vt:lpstr>
      <vt:lpstr>Office Theme</vt:lpstr>
      <vt:lpstr>PowerPoint Presentation</vt:lpstr>
      <vt:lpstr>The Chair</vt:lpstr>
      <vt:lpstr>Executive Summary</vt:lpstr>
      <vt:lpstr>CIC Directors</vt:lpstr>
      <vt:lpstr>CIC Directors</vt:lpstr>
      <vt:lpstr>Income and Expenditure</vt:lpstr>
      <vt:lpstr>The Funds and Criteria</vt:lpstr>
      <vt:lpstr>The Funds and Criteria</vt:lpstr>
      <vt:lpstr>The Funds and Criteria</vt:lpstr>
      <vt:lpstr>Grants Agreed</vt:lpstr>
      <vt:lpstr>Grants Agreed</vt:lpstr>
      <vt:lpstr>Grants Agreed</vt:lpstr>
      <vt:lpstr>Grants Agreed</vt:lpstr>
      <vt:lpstr>Grants Agreed</vt:lpstr>
      <vt:lpstr>Grants Agreed</vt:lpstr>
      <vt:lpstr>Grants Agreed</vt:lpstr>
      <vt:lpstr>Grants Agreed</vt:lpstr>
      <vt:lpstr>Grants Agreed</vt:lpstr>
      <vt:lpstr>Grants Agreed</vt:lpstr>
      <vt:lpstr>Fund Achievements</vt:lpstr>
      <vt:lpstr>Fund Achievements</vt:lpstr>
      <vt:lpstr>Fund Achievements</vt:lpstr>
      <vt:lpstr>Next 12 Month Plans</vt:lpstr>
      <vt:lpstr>Case Studies</vt:lpstr>
      <vt:lpstr>Case Studies</vt:lpstr>
      <vt:lpstr>Case Studies</vt:lpstr>
      <vt:lpstr>Case Studies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Jo Willis</dc:creator>
  <cp:lastModifiedBy>Jo Willis</cp:lastModifiedBy>
  <cp:revision>2</cp:revision>
  <dcterms:created xsi:type="dcterms:W3CDTF">2024-10-19T16:29:24Z</dcterms:created>
  <dcterms:modified xsi:type="dcterms:W3CDTF">2025-01-30T18:53:11Z</dcterms:modified>
</cp:coreProperties>
</file>