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70" r:id="rId15"/>
    <p:sldId id="271" r:id="rId16"/>
    <p:sldId id="273" r:id="rId17"/>
    <p:sldId id="274" r:id="rId18"/>
    <p:sldId id="275" r:id="rId19"/>
    <p:sldId id="276" r:id="rId20"/>
    <p:sldId id="284" r:id="rId21"/>
    <p:sldId id="279" r:id="rId22"/>
    <p:sldId id="285" r:id="rId23"/>
    <p:sldId id="280" r:id="rId24"/>
    <p:sldId id="281" r:id="rId25"/>
    <p:sldId id="282" r:id="rId26"/>
    <p:sldId id="283" r:id="rId27"/>
    <p:sldId id="28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A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 Willis" userId="50540e25-0905-4bec-b6a0-563eeb9bfd46" providerId="ADAL" clId="{EBBA1ED5-D577-49E6-8CE5-7F813116D2B8}"/>
    <pc:docChg chg="modSld">
      <pc:chgData name="Jo Willis" userId="50540e25-0905-4bec-b6a0-563eeb9bfd46" providerId="ADAL" clId="{EBBA1ED5-D577-49E6-8CE5-7F813116D2B8}" dt="2025-11-05T12:25:53.375" v="0" actId="20577"/>
      <pc:docMkLst>
        <pc:docMk/>
      </pc:docMkLst>
      <pc:sldChg chg="modSp mod">
        <pc:chgData name="Jo Willis" userId="50540e25-0905-4bec-b6a0-563eeb9bfd46" providerId="ADAL" clId="{EBBA1ED5-D577-49E6-8CE5-7F813116D2B8}" dt="2025-11-05T12:25:53.375" v="0" actId="20577"/>
        <pc:sldMkLst>
          <pc:docMk/>
          <pc:sldMk cId="1167805023" sldId="282"/>
        </pc:sldMkLst>
        <pc:spChg chg="mod">
          <ac:chgData name="Jo Willis" userId="50540e25-0905-4bec-b6a0-563eeb9bfd46" providerId="ADAL" clId="{EBBA1ED5-D577-49E6-8CE5-7F813116D2B8}" dt="2025-11-05T12:25:53.375" v="0" actId="20577"/>
          <ac:spMkLst>
            <pc:docMk/>
            <pc:sldMk cId="1167805023" sldId="282"/>
            <ac:spMk id="11" creationId="{501F96CA-9AC6-D0F1-9933-9386325183B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GB" dirty="0"/>
              <a:t>Grants awarded by Parish</a:t>
            </a:r>
          </a:p>
        </c:rich>
      </c:tx>
      <c:layout>
        <c:manualLayout>
          <c:xMode val="edge"/>
          <c:yMode val="edge"/>
          <c:x val="1.9345761812270663E-2"/>
          <c:y val="2.0929858621470003E-2"/>
        </c:manualLayout>
      </c:layout>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dLbls>
          <c:dLblPos val="outEnd"/>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sz="1300" b="0" u="none" strike="noStrike">
                <a:uFillTx/>
                <a:latin typeface="Arial"/>
              </a:defRPr>
            </a:pPr>
            <a:r>
              <a:rPr lang="en-GB" sz="1600" b="1" u="none" strike="noStrike">
                <a:solidFill>
                  <a:srgbClr val="595959"/>
                </a:solidFill>
                <a:uFillTx/>
                <a:latin typeface="Aptos"/>
              </a:rPr>
              <a:t>Grants Awarded by Parish</a:t>
            </a:r>
          </a:p>
        </c:rich>
      </c:tx>
      <c:overlay val="0"/>
      <c:spPr>
        <a:noFill/>
        <a:ln w="0">
          <a:noFill/>
        </a:ln>
      </c:spPr>
    </c:title>
    <c:autoTitleDeleted val="0"/>
    <c:plotArea>
      <c:layout/>
      <c:pieChart>
        <c:varyColors val="1"/>
        <c:ser>
          <c:idx val="0"/>
          <c:order val="0"/>
          <c:tx>
            <c:strRef>
              <c:f>label 0</c:f>
              <c:strCache>
                <c:ptCount val="1"/>
                <c:pt idx="0">
                  <c:v>Series1</c:v>
                </c:pt>
              </c:strCache>
            </c:strRef>
          </c:tx>
          <c:spPr>
            <a:solidFill>
              <a:srgbClr val="156082"/>
            </a:solidFill>
            <a:ln w="0">
              <a:noFill/>
            </a:ln>
          </c:spPr>
          <c:dPt>
            <c:idx val="0"/>
            <c:bubble3D val="0"/>
            <c:extLst>
              <c:ext xmlns:c16="http://schemas.microsoft.com/office/drawing/2014/chart" uri="{C3380CC4-5D6E-409C-BE32-E72D297353CC}">
                <c16:uniqueId val="{00000000-EA9B-4D49-A85F-6388EF9905F9}"/>
              </c:ext>
            </c:extLst>
          </c:dPt>
          <c:dPt>
            <c:idx val="1"/>
            <c:bubble3D val="0"/>
            <c:spPr>
              <a:solidFill>
                <a:srgbClr val="E97132"/>
              </a:solidFill>
              <a:ln w="0">
                <a:noFill/>
              </a:ln>
            </c:spPr>
            <c:extLst>
              <c:ext xmlns:c16="http://schemas.microsoft.com/office/drawing/2014/chart" uri="{C3380CC4-5D6E-409C-BE32-E72D297353CC}">
                <c16:uniqueId val="{00000002-EA9B-4D49-A85F-6388EF9905F9}"/>
              </c:ext>
            </c:extLst>
          </c:dPt>
          <c:dPt>
            <c:idx val="2"/>
            <c:bubble3D val="0"/>
            <c:spPr>
              <a:solidFill>
                <a:srgbClr val="196B24"/>
              </a:solidFill>
              <a:ln w="0">
                <a:noFill/>
              </a:ln>
            </c:spPr>
            <c:extLst>
              <c:ext xmlns:c16="http://schemas.microsoft.com/office/drawing/2014/chart" uri="{C3380CC4-5D6E-409C-BE32-E72D297353CC}">
                <c16:uniqueId val="{00000004-EA9B-4D49-A85F-6388EF9905F9}"/>
              </c:ext>
            </c:extLst>
          </c:dPt>
          <c:dPt>
            <c:idx val="3"/>
            <c:bubble3D val="0"/>
            <c:spPr>
              <a:solidFill>
                <a:srgbClr val="0F9ED5"/>
              </a:solidFill>
              <a:ln w="0">
                <a:noFill/>
              </a:ln>
            </c:spPr>
            <c:extLst>
              <c:ext xmlns:c16="http://schemas.microsoft.com/office/drawing/2014/chart" uri="{C3380CC4-5D6E-409C-BE32-E72D297353CC}">
                <c16:uniqueId val="{00000006-EA9B-4D49-A85F-6388EF9905F9}"/>
              </c:ext>
            </c:extLst>
          </c:dPt>
          <c:dPt>
            <c:idx val="4"/>
            <c:bubble3D val="0"/>
            <c:spPr>
              <a:solidFill>
                <a:srgbClr val="A02B93"/>
              </a:solidFill>
              <a:ln w="0">
                <a:noFill/>
              </a:ln>
            </c:spPr>
            <c:extLst>
              <c:ext xmlns:c16="http://schemas.microsoft.com/office/drawing/2014/chart" uri="{C3380CC4-5D6E-409C-BE32-E72D297353CC}">
                <c16:uniqueId val="{00000008-EA9B-4D49-A85F-6388EF9905F9}"/>
              </c:ext>
            </c:extLst>
          </c:dPt>
          <c:dPt>
            <c:idx val="5"/>
            <c:bubble3D val="0"/>
            <c:spPr>
              <a:solidFill>
                <a:srgbClr val="4EA72E"/>
              </a:solidFill>
              <a:ln w="0">
                <a:noFill/>
              </a:ln>
            </c:spPr>
            <c:extLst>
              <c:ext xmlns:c16="http://schemas.microsoft.com/office/drawing/2014/chart" uri="{C3380CC4-5D6E-409C-BE32-E72D297353CC}">
                <c16:uniqueId val="{0000000A-EA9B-4D49-A85F-6388EF9905F9}"/>
              </c:ext>
            </c:extLst>
          </c:dPt>
          <c:dPt>
            <c:idx val="6"/>
            <c:bubble3D val="0"/>
            <c:spPr>
              <a:solidFill>
                <a:srgbClr val="0D3A4E"/>
              </a:solidFill>
              <a:ln w="0">
                <a:noFill/>
              </a:ln>
            </c:spPr>
            <c:extLst>
              <c:ext xmlns:c16="http://schemas.microsoft.com/office/drawing/2014/chart" uri="{C3380CC4-5D6E-409C-BE32-E72D297353CC}">
                <c16:uniqueId val="{0000000C-EA9B-4D49-A85F-6388EF9905F9}"/>
              </c:ext>
            </c:extLst>
          </c:dPt>
          <c:dPt>
            <c:idx val="7"/>
            <c:bubble3D val="0"/>
            <c:spPr>
              <a:solidFill>
                <a:srgbClr val="994010"/>
              </a:solidFill>
              <a:ln w="0">
                <a:noFill/>
              </a:ln>
            </c:spPr>
            <c:extLst>
              <c:ext xmlns:c16="http://schemas.microsoft.com/office/drawing/2014/chart" uri="{C3380CC4-5D6E-409C-BE32-E72D297353CC}">
                <c16:uniqueId val="{0000000E-EA9B-4D49-A85F-6388EF9905F9}"/>
              </c:ext>
            </c:extLst>
          </c:dPt>
          <c:dPt>
            <c:idx val="8"/>
            <c:bubble3D val="0"/>
            <c:spPr>
              <a:solidFill>
                <a:srgbClr val="0F4016"/>
              </a:solidFill>
              <a:ln w="0">
                <a:noFill/>
              </a:ln>
            </c:spPr>
            <c:extLst>
              <c:ext xmlns:c16="http://schemas.microsoft.com/office/drawing/2014/chart" uri="{C3380CC4-5D6E-409C-BE32-E72D297353CC}">
                <c16:uniqueId val="{00000010-EA9B-4D49-A85F-6388EF9905F9}"/>
              </c:ext>
            </c:extLst>
          </c:dPt>
          <c:dPt>
            <c:idx val="9"/>
            <c:bubble3D val="0"/>
            <c:spPr>
              <a:solidFill>
                <a:srgbClr val="095F80"/>
              </a:solidFill>
              <a:ln w="0">
                <a:noFill/>
              </a:ln>
            </c:spPr>
            <c:extLst>
              <c:ext xmlns:c16="http://schemas.microsoft.com/office/drawing/2014/chart" uri="{C3380CC4-5D6E-409C-BE32-E72D297353CC}">
                <c16:uniqueId val="{00000012-EA9B-4D49-A85F-6388EF9905F9}"/>
              </c:ext>
            </c:extLst>
          </c:dPt>
          <c:dPt>
            <c:idx val="10"/>
            <c:bubble3D val="0"/>
            <c:spPr>
              <a:solidFill>
                <a:srgbClr val="601A58"/>
              </a:solidFill>
              <a:ln w="0">
                <a:noFill/>
              </a:ln>
            </c:spPr>
            <c:extLst>
              <c:ext xmlns:c16="http://schemas.microsoft.com/office/drawing/2014/chart" uri="{C3380CC4-5D6E-409C-BE32-E72D297353CC}">
                <c16:uniqueId val="{00000014-EA9B-4D49-A85F-6388EF9905F9}"/>
              </c:ext>
            </c:extLst>
          </c:dPt>
          <c:dLbls>
            <c:dLbl>
              <c:idx val="0"/>
              <c:spPr/>
              <c:txPr>
                <a:bodyPr wrap="square"/>
                <a:lstStyle/>
                <a:p>
                  <a:pPr>
                    <a:defRPr sz="1000" b="1" u="none" strike="noStrike">
                      <a:solidFill>
                        <a:srgbClr val="156082"/>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0-EA9B-4D49-A85F-6388EF9905F9}"/>
                </c:ext>
              </c:extLst>
            </c:dLbl>
            <c:dLbl>
              <c:idx val="1"/>
              <c:spPr/>
              <c:txPr>
                <a:bodyPr wrap="square"/>
                <a:lstStyle/>
                <a:p>
                  <a:pPr>
                    <a:defRPr sz="1000" b="1" u="none" strike="noStrike">
                      <a:solidFill>
                        <a:srgbClr val="E97132"/>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2-EA9B-4D49-A85F-6388EF9905F9}"/>
                </c:ext>
              </c:extLst>
            </c:dLbl>
            <c:dLbl>
              <c:idx val="2"/>
              <c:spPr/>
              <c:txPr>
                <a:bodyPr wrap="square"/>
                <a:lstStyle/>
                <a:p>
                  <a:pPr>
                    <a:defRPr sz="1000" b="1" u="none" strike="noStrike">
                      <a:solidFill>
                        <a:srgbClr val="196B24"/>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4-EA9B-4D49-A85F-6388EF9905F9}"/>
                </c:ext>
              </c:extLst>
            </c:dLbl>
            <c:dLbl>
              <c:idx val="3"/>
              <c:spPr/>
              <c:txPr>
                <a:bodyPr wrap="square"/>
                <a:lstStyle/>
                <a:p>
                  <a:pPr>
                    <a:defRPr sz="1000" b="0" u="none" strike="noStrike">
                      <a:solidFill>
                        <a:srgbClr val="000000"/>
                      </a:solidFill>
                      <a:uFillTx/>
                      <a:latin typeface="Aptos"/>
                    </a:defRPr>
                  </a:pPr>
                  <a:endParaRPr lang="en-US"/>
                </a:p>
              </c:txPr>
              <c:dLblPos val="outEnd"/>
              <c:showLegendKey val="0"/>
              <c:showVal val="0"/>
              <c:showCatName val="0"/>
              <c:showSerName val="0"/>
              <c:showPercent val="0"/>
              <c:showBubbleSize val="1"/>
              <c:separator>
</c:separator>
              <c:extLst>
                <c:ext xmlns:c15="http://schemas.microsoft.com/office/drawing/2012/chart" uri="{CE6537A1-D6FC-4f65-9D91-7224C49458BB}"/>
                <c:ext xmlns:c16="http://schemas.microsoft.com/office/drawing/2014/chart" uri="{C3380CC4-5D6E-409C-BE32-E72D297353CC}">
                  <c16:uniqueId val="{00000006-EA9B-4D49-A85F-6388EF9905F9}"/>
                </c:ext>
              </c:extLst>
            </c:dLbl>
            <c:dLbl>
              <c:idx val="4"/>
              <c:spPr/>
              <c:txPr>
                <a:bodyPr wrap="square"/>
                <a:lstStyle/>
                <a:p>
                  <a:pPr>
                    <a:defRPr sz="1000" b="0" u="none" strike="noStrike">
                      <a:solidFill>
                        <a:srgbClr val="000000"/>
                      </a:solidFill>
                      <a:uFillTx/>
                      <a:latin typeface="Aptos"/>
                    </a:defRPr>
                  </a:pPr>
                  <a:endParaRPr lang="en-US"/>
                </a:p>
              </c:txPr>
              <c:dLblPos val="outEnd"/>
              <c:showLegendKey val="0"/>
              <c:showVal val="0"/>
              <c:showCatName val="0"/>
              <c:showSerName val="0"/>
              <c:showPercent val="0"/>
              <c:showBubbleSize val="1"/>
              <c:separator>
</c:separator>
              <c:extLst>
                <c:ext xmlns:c15="http://schemas.microsoft.com/office/drawing/2012/chart" uri="{CE6537A1-D6FC-4f65-9D91-7224C49458BB}"/>
                <c:ext xmlns:c16="http://schemas.microsoft.com/office/drawing/2014/chart" uri="{C3380CC4-5D6E-409C-BE32-E72D297353CC}">
                  <c16:uniqueId val="{00000008-EA9B-4D49-A85F-6388EF9905F9}"/>
                </c:ext>
              </c:extLst>
            </c:dLbl>
            <c:dLbl>
              <c:idx val="5"/>
              <c:layout>
                <c:manualLayout>
                  <c:x val="2.5406504065040702E-3"/>
                  <c:y val="-4.7961630695443798E-2"/>
                </c:manualLayout>
              </c:layout>
              <c:spPr/>
              <c:txPr>
                <a:bodyPr wrap="square"/>
                <a:lstStyle/>
                <a:p>
                  <a:pPr>
                    <a:defRPr sz="1000" b="1" u="none" strike="noStrike">
                      <a:solidFill>
                        <a:srgbClr val="4EA72E"/>
                      </a:solidFill>
                      <a:uFillTx/>
                      <a:latin typeface="Aptos"/>
                    </a:defRPr>
                  </a:pPr>
                  <a:endParaRPr lang="en-US"/>
                </a:p>
              </c:txPr>
              <c:dLblPos val="outEnd"/>
              <c:showLegendKey val="0"/>
              <c:showVal val="0"/>
              <c:showCatName val="1"/>
              <c:showSerName val="0"/>
              <c:showPercent val="1"/>
              <c:showBubbleSize val="1"/>
              <c:separator>
</c:separator>
              <c:extLst>
                <c:ext xmlns:c15="http://schemas.microsoft.com/office/drawing/2012/chart" uri="{CE6537A1-D6FC-4f65-9D91-7224C49458BB}"/>
                <c:ext xmlns:c16="http://schemas.microsoft.com/office/drawing/2014/chart" uri="{C3380CC4-5D6E-409C-BE32-E72D297353CC}">
                  <c16:uniqueId val="{0000000A-EA9B-4D49-A85F-6388EF9905F9}"/>
                </c:ext>
              </c:extLst>
            </c:dLbl>
            <c:dLbl>
              <c:idx val="6"/>
              <c:spPr/>
              <c:txPr>
                <a:bodyPr wrap="square"/>
                <a:lstStyle/>
                <a:p>
                  <a:pPr>
                    <a:defRPr sz="1000" b="1" u="none" strike="noStrike">
                      <a:solidFill>
                        <a:srgbClr val="0D3A4E"/>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C-EA9B-4D49-A85F-6388EF9905F9}"/>
                </c:ext>
              </c:extLst>
            </c:dLbl>
            <c:dLbl>
              <c:idx val="7"/>
              <c:layout>
                <c:manualLayout>
                  <c:x val="-7.6219512195122019E-2"/>
                  <c:y val="3.42583076396026E-3"/>
                </c:manualLayout>
              </c:layout>
              <c:spPr/>
              <c:txPr>
                <a:bodyPr wrap="square"/>
                <a:lstStyle/>
                <a:p>
                  <a:pPr>
                    <a:defRPr sz="1000" b="1" u="none" strike="noStrike">
                      <a:solidFill>
                        <a:srgbClr val="994010"/>
                      </a:solidFill>
                      <a:uFillTx/>
                      <a:latin typeface="Aptos"/>
                    </a:defRPr>
                  </a:pPr>
                  <a:endParaRPr lang="en-US"/>
                </a:p>
              </c:txPr>
              <c:dLblPos val="outEnd"/>
              <c:showLegendKey val="0"/>
              <c:showVal val="0"/>
              <c:showCatName val="1"/>
              <c:showSerName val="0"/>
              <c:showPercent val="1"/>
              <c:showBubbleSize val="1"/>
              <c:separator>
</c:separator>
              <c:extLst>
                <c:ext xmlns:c15="http://schemas.microsoft.com/office/drawing/2012/chart" uri="{CE6537A1-D6FC-4f65-9D91-7224C49458BB}">
                  <c15:layout>
                    <c:manualLayout>
                      <c:w val="0.10981951379553163"/>
                      <c:h val="9.3902021240150735E-2"/>
                    </c:manualLayout>
                  </c15:layout>
                </c:ext>
                <c:ext xmlns:c16="http://schemas.microsoft.com/office/drawing/2014/chart" uri="{C3380CC4-5D6E-409C-BE32-E72D297353CC}">
                  <c16:uniqueId val="{0000000E-EA9B-4D49-A85F-6388EF9905F9}"/>
                </c:ext>
              </c:extLst>
            </c:dLbl>
            <c:dLbl>
              <c:idx val="8"/>
              <c:spPr/>
              <c:txPr>
                <a:bodyPr wrap="square"/>
                <a:lstStyle/>
                <a:p>
                  <a:pPr>
                    <a:defRPr sz="1000" b="1" u="none" strike="noStrike">
                      <a:solidFill>
                        <a:srgbClr val="0F4016"/>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15:layout>
                    <c:manualLayout>
                      <c:w val="0.23777947154471546"/>
                      <c:h val="0.15284357440931395"/>
                    </c:manualLayout>
                  </c15:layout>
                </c:ext>
                <c:ext xmlns:c16="http://schemas.microsoft.com/office/drawing/2014/chart" uri="{C3380CC4-5D6E-409C-BE32-E72D297353CC}">
                  <c16:uniqueId val="{00000010-EA9B-4D49-A85F-6388EF9905F9}"/>
                </c:ext>
              </c:extLst>
            </c:dLbl>
            <c:dLbl>
              <c:idx val="9"/>
              <c:spPr/>
              <c:txPr>
                <a:bodyPr wrap="square"/>
                <a:lstStyle/>
                <a:p>
                  <a:pPr>
                    <a:defRPr sz="1000" b="1" u="none" strike="noStrike">
                      <a:solidFill>
                        <a:srgbClr val="095F80"/>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12-EA9B-4D49-A85F-6388EF9905F9}"/>
                </c:ext>
              </c:extLst>
            </c:dLbl>
            <c:dLbl>
              <c:idx val="10"/>
              <c:spPr/>
              <c:txPr>
                <a:bodyPr wrap="square"/>
                <a:lstStyle/>
                <a:p>
                  <a:pPr>
                    <a:defRPr sz="1000" b="1" u="none" strike="noStrike">
                      <a:solidFill>
                        <a:srgbClr val="601A58"/>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14-EA9B-4D49-A85F-6388EF9905F9}"/>
                </c:ext>
              </c:extLst>
            </c:dLbl>
            <c:spPr>
              <a:noFill/>
              <a:ln>
                <a:noFill/>
              </a:ln>
              <a:effectLst/>
            </c:spPr>
            <c:txPr>
              <a:bodyPr wrap="square"/>
              <a:lstStyle/>
              <a:p>
                <a:pPr>
                  <a:defRPr sz="1000" b="0" u="none" strike="noStrike">
                    <a:solidFill>
                      <a:srgbClr val="000000"/>
                    </a:solidFill>
                    <a:uFillTx/>
                    <a:latin typeface="Aptos"/>
                  </a:defRPr>
                </a:pPr>
                <a:endParaRPr lang="en-US"/>
              </a:p>
            </c:txPr>
            <c:dLblPos val="outEnd"/>
            <c:showLegendKey val="0"/>
            <c:showVal val="0"/>
            <c:showCatName val="1"/>
            <c:showSerName val="0"/>
            <c:showPercent val="1"/>
            <c:showBubbleSize val="1"/>
            <c:separator>
</c:separator>
            <c:showLeaderLines val="1"/>
            <c:leaderLines>
              <c:spPr>
                <a:ln w="0">
                  <a:solidFill>
                    <a:srgbClr val="A6A6A6"/>
                  </a:solidFill>
                </a:ln>
              </c:spPr>
            </c:leaderLines>
            <c:extLst>
              <c:ext xmlns:c15="http://schemas.microsoft.com/office/drawing/2012/chart" uri="{CE6537A1-D6FC-4f65-9D91-7224C49458BB}"/>
            </c:extLst>
          </c:dLbls>
          <c:cat>
            <c:strRef>
              <c:f>categories</c:f>
              <c:strCache>
                <c:ptCount val="11"/>
                <c:pt idx="0">
                  <c:v>Cross parish</c:v>
                </c:pt>
                <c:pt idx="1">
                  <c:v>Bavington </c:v>
                </c:pt>
                <c:pt idx="2">
                  <c:v>Bellingham</c:v>
                </c:pt>
                <c:pt idx="3">
                  <c:v>Birtley</c:v>
                </c:pt>
                <c:pt idx="4">
                  <c:v>Capheaton</c:v>
                </c:pt>
                <c:pt idx="5">
                  <c:v>Chollerton</c:v>
                </c:pt>
                <c:pt idx="6">
                  <c:v>Corsenside</c:v>
                </c:pt>
                <c:pt idx="7">
                  <c:v>Elsdon</c:v>
                </c:pt>
                <c:pt idx="8">
                  <c:v>Kirkwhelpington</c:v>
                </c:pt>
                <c:pt idx="9">
                  <c:v>Otterburn</c:v>
                </c:pt>
                <c:pt idx="10">
                  <c:v>Wallington</c:v>
                </c:pt>
              </c:strCache>
            </c:strRef>
          </c:cat>
          <c:val>
            <c:numRef>
              <c:f>0</c:f>
              <c:numCache>
                <c:formatCode>General</c:formatCode>
                <c:ptCount val="11"/>
                <c:pt idx="0">
                  <c:v>74157</c:v>
                </c:pt>
                <c:pt idx="1">
                  <c:v>30000</c:v>
                </c:pt>
                <c:pt idx="2">
                  <c:v>30026</c:v>
                </c:pt>
                <c:pt idx="3">
                  <c:v>0</c:v>
                </c:pt>
                <c:pt idx="4">
                  <c:v>0</c:v>
                </c:pt>
                <c:pt idx="5">
                  <c:v>9570</c:v>
                </c:pt>
                <c:pt idx="6">
                  <c:v>3350</c:v>
                </c:pt>
                <c:pt idx="7">
                  <c:v>3706</c:v>
                </c:pt>
                <c:pt idx="8">
                  <c:v>111851</c:v>
                </c:pt>
                <c:pt idx="9">
                  <c:v>25122</c:v>
                </c:pt>
                <c:pt idx="10">
                  <c:v>54147</c:v>
                </c:pt>
              </c:numCache>
            </c:numRef>
          </c:val>
          <c:extLst>
            <c:ext xmlns:c16="http://schemas.microsoft.com/office/drawing/2014/chart" uri="{C3380CC4-5D6E-409C-BE32-E72D297353CC}">
              <c16:uniqueId val="{00000015-EA9B-4D49-A85F-6388EF9905F9}"/>
            </c:ext>
          </c:extLst>
        </c:ser>
        <c:dLbls>
          <c:showLegendKey val="0"/>
          <c:showVal val="0"/>
          <c:showCatName val="0"/>
          <c:showSerName val="0"/>
          <c:showPercent val="0"/>
          <c:showBubbleSize val="0"/>
          <c:showLeaderLines val="1"/>
        </c:dLbls>
        <c:firstSliceAng val="0"/>
      </c:pieChart>
      <c:spPr>
        <a:noFill/>
        <a:ln w="0">
          <a:noFill/>
        </a:ln>
      </c:spPr>
    </c:plotArea>
    <c:plotVisOnly val="1"/>
    <c:dispBlanksAs val="gap"/>
    <c:showDLblsOverMax val="1"/>
  </c:chart>
  <c:spPr>
    <a:solidFill>
      <a:srgbClr val="FFFFFF"/>
    </a:solidFill>
    <a:ln w="9360">
      <a:solidFill>
        <a:srgbClr val="D9D9D9"/>
      </a:solidFill>
      <a:round/>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sz="1300" b="0" u="none" strike="noStrike">
                <a:uFillTx/>
                <a:latin typeface="Arial"/>
              </a:defRPr>
            </a:pPr>
            <a:r>
              <a:rPr lang="en-GB" sz="1600" b="1" u="none" strike="noStrike">
                <a:solidFill>
                  <a:srgbClr val="595959"/>
                </a:solidFill>
                <a:uFillTx/>
                <a:latin typeface="Aptos"/>
              </a:rPr>
              <a:t>Grants Awarded by Priority</a:t>
            </a:r>
          </a:p>
        </c:rich>
      </c:tx>
      <c:overlay val="0"/>
      <c:spPr>
        <a:noFill/>
        <a:ln w="0">
          <a:noFill/>
        </a:ln>
      </c:spPr>
    </c:title>
    <c:autoTitleDeleted val="0"/>
    <c:plotArea>
      <c:layout>
        <c:manualLayout>
          <c:layoutTarget val="inner"/>
          <c:xMode val="edge"/>
          <c:yMode val="edge"/>
          <c:x val="0.23549999999999999"/>
          <c:y val="0.150666666666667"/>
          <c:w val="0.57899999999999996"/>
          <c:h val="0.71411111111111103"/>
        </c:manualLayout>
      </c:layout>
      <c:pieChart>
        <c:varyColors val="1"/>
        <c:ser>
          <c:idx val="0"/>
          <c:order val="0"/>
          <c:tx>
            <c:strRef>
              <c:f>label 0</c:f>
              <c:strCache>
                <c:ptCount val="1"/>
                <c:pt idx="0">
                  <c:v>Series1</c:v>
                </c:pt>
              </c:strCache>
            </c:strRef>
          </c:tx>
          <c:spPr>
            <a:solidFill>
              <a:srgbClr val="156082"/>
            </a:solidFill>
            <a:ln w="0">
              <a:noFill/>
            </a:ln>
          </c:spPr>
          <c:dPt>
            <c:idx val="0"/>
            <c:bubble3D val="0"/>
            <c:extLst>
              <c:ext xmlns:c16="http://schemas.microsoft.com/office/drawing/2014/chart" uri="{C3380CC4-5D6E-409C-BE32-E72D297353CC}">
                <c16:uniqueId val="{00000000-72EB-49BA-A0B2-834AA3051600}"/>
              </c:ext>
            </c:extLst>
          </c:dPt>
          <c:dPt>
            <c:idx val="1"/>
            <c:bubble3D val="0"/>
            <c:spPr>
              <a:solidFill>
                <a:srgbClr val="E97132"/>
              </a:solidFill>
              <a:ln w="0">
                <a:noFill/>
              </a:ln>
            </c:spPr>
            <c:extLst>
              <c:ext xmlns:c16="http://schemas.microsoft.com/office/drawing/2014/chart" uri="{C3380CC4-5D6E-409C-BE32-E72D297353CC}">
                <c16:uniqueId val="{00000002-72EB-49BA-A0B2-834AA3051600}"/>
              </c:ext>
            </c:extLst>
          </c:dPt>
          <c:dPt>
            <c:idx val="2"/>
            <c:bubble3D val="0"/>
            <c:spPr>
              <a:solidFill>
                <a:srgbClr val="196B24"/>
              </a:solidFill>
              <a:ln w="0">
                <a:noFill/>
              </a:ln>
            </c:spPr>
            <c:extLst>
              <c:ext xmlns:c16="http://schemas.microsoft.com/office/drawing/2014/chart" uri="{C3380CC4-5D6E-409C-BE32-E72D297353CC}">
                <c16:uniqueId val="{00000004-72EB-49BA-A0B2-834AA3051600}"/>
              </c:ext>
            </c:extLst>
          </c:dPt>
          <c:dPt>
            <c:idx val="3"/>
            <c:bubble3D val="0"/>
            <c:spPr>
              <a:solidFill>
                <a:srgbClr val="0F9ED5"/>
              </a:solidFill>
              <a:ln w="0">
                <a:noFill/>
              </a:ln>
            </c:spPr>
            <c:extLst>
              <c:ext xmlns:c16="http://schemas.microsoft.com/office/drawing/2014/chart" uri="{C3380CC4-5D6E-409C-BE32-E72D297353CC}">
                <c16:uniqueId val="{00000006-72EB-49BA-A0B2-834AA3051600}"/>
              </c:ext>
            </c:extLst>
          </c:dPt>
          <c:dPt>
            <c:idx val="4"/>
            <c:bubble3D val="0"/>
            <c:spPr>
              <a:solidFill>
                <a:srgbClr val="A02B93"/>
              </a:solidFill>
              <a:ln w="0">
                <a:noFill/>
              </a:ln>
            </c:spPr>
            <c:extLst>
              <c:ext xmlns:c16="http://schemas.microsoft.com/office/drawing/2014/chart" uri="{C3380CC4-5D6E-409C-BE32-E72D297353CC}">
                <c16:uniqueId val="{00000008-72EB-49BA-A0B2-834AA3051600}"/>
              </c:ext>
            </c:extLst>
          </c:dPt>
          <c:dLbls>
            <c:dLbl>
              <c:idx val="0"/>
              <c:spPr/>
              <c:txPr>
                <a:bodyPr wrap="square"/>
                <a:lstStyle/>
                <a:p>
                  <a:pPr>
                    <a:defRPr sz="1000" b="1" u="none" strike="noStrike">
                      <a:solidFill>
                        <a:srgbClr val="156082"/>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0-72EB-49BA-A0B2-834AA3051600}"/>
                </c:ext>
              </c:extLst>
            </c:dLbl>
            <c:dLbl>
              <c:idx val="1"/>
              <c:layout>
                <c:manualLayout>
                  <c:x val="5.8333333333333397E-2"/>
                  <c:y val="-6.5090784515244901E-2"/>
                </c:manualLayout>
              </c:layout>
              <c:spPr/>
              <c:txPr>
                <a:bodyPr wrap="square"/>
                <a:lstStyle/>
                <a:p>
                  <a:pPr>
                    <a:defRPr sz="1000" b="1" u="none" strike="noStrike">
                      <a:solidFill>
                        <a:srgbClr val="E97132"/>
                      </a:solidFill>
                      <a:uFillTx/>
                      <a:latin typeface="Aptos"/>
                    </a:defRPr>
                  </a:pPr>
                  <a:endParaRPr lang="en-US"/>
                </a:p>
              </c:txPr>
              <c:dLblPos val="outEnd"/>
              <c:showLegendKey val="0"/>
              <c:showVal val="0"/>
              <c:showCatName val="1"/>
              <c:showSerName val="0"/>
              <c:showPercent val="1"/>
              <c:showBubbleSize val="1"/>
              <c:separator>
</c:separator>
              <c:extLst>
                <c:ext xmlns:c15="http://schemas.microsoft.com/office/drawing/2012/chart" uri="{CE6537A1-D6FC-4f65-9D91-7224C49458BB}"/>
                <c:ext xmlns:c16="http://schemas.microsoft.com/office/drawing/2014/chart" uri="{C3380CC4-5D6E-409C-BE32-E72D297353CC}">
                  <c16:uniqueId val="{00000002-72EB-49BA-A0B2-834AA3051600}"/>
                </c:ext>
              </c:extLst>
            </c:dLbl>
            <c:dLbl>
              <c:idx val="2"/>
              <c:layout>
                <c:manualLayout>
                  <c:x val="0.15"/>
                  <c:y val="0"/>
                </c:manualLayout>
              </c:layout>
              <c:spPr/>
              <c:txPr>
                <a:bodyPr wrap="square"/>
                <a:lstStyle/>
                <a:p>
                  <a:pPr>
                    <a:defRPr sz="1000" b="1" u="none" strike="noStrike">
                      <a:solidFill>
                        <a:srgbClr val="196B24"/>
                      </a:solidFill>
                      <a:uFillTx/>
                      <a:latin typeface="Aptos"/>
                    </a:defRPr>
                  </a:pPr>
                  <a:endParaRPr lang="en-US"/>
                </a:p>
              </c:txPr>
              <c:dLblPos val="outEnd"/>
              <c:showLegendKey val="0"/>
              <c:showVal val="0"/>
              <c:showCatName val="1"/>
              <c:showSerName val="0"/>
              <c:showPercent val="1"/>
              <c:showBubbleSize val="1"/>
              <c:separator>
</c:separator>
              <c:extLst>
                <c:ext xmlns:c15="http://schemas.microsoft.com/office/drawing/2012/chart" uri="{CE6537A1-D6FC-4f65-9D91-7224C49458BB}"/>
                <c:ext xmlns:c16="http://schemas.microsoft.com/office/drawing/2014/chart" uri="{C3380CC4-5D6E-409C-BE32-E72D297353CC}">
                  <c16:uniqueId val="{00000004-72EB-49BA-A0B2-834AA3051600}"/>
                </c:ext>
              </c:extLst>
            </c:dLbl>
            <c:dLbl>
              <c:idx val="3"/>
              <c:spPr/>
              <c:txPr>
                <a:bodyPr wrap="square"/>
                <a:lstStyle/>
                <a:p>
                  <a:pPr>
                    <a:defRPr sz="1000" b="1" u="none" strike="noStrike">
                      <a:solidFill>
                        <a:srgbClr val="0F9ED5"/>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6-72EB-49BA-A0B2-834AA3051600}"/>
                </c:ext>
              </c:extLst>
            </c:dLbl>
            <c:dLbl>
              <c:idx val="4"/>
              <c:spPr/>
              <c:txPr>
                <a:bodyPr wrap="square"/>
                <a:lstStyle/>
                <a:p>
                  <a:pPr>
                    <a:defRPr sz="1000" b="1" u="none" strike="noStrike">
                      <a:solidFill>
                        <a:srgbClr val="A02B93"/>
                      </a:solidFill>
                      <a:uFillTx/>
                      <a:latin typeface="Aptos"/>
                    </a:defRPr>
                  </a:pPr>
                  <a:endParaRPr lang="en-US"/>
                </a:p>
              </c:txPr>
              <c:dLblPos val="outEnd"/>
              <c:showLegendKey val="0"/>
              <c:showVal val="0"/>
              <c:showCatName val="1"/>
              <c:showSerName val="0"/>
              <c:showPercent val="1"/>
              <c:showBubbleSize val="1"/>
              <c:extLst>
                <c:ext xmlns:c15="http://schemas.microsoft.com/office/drawing/2012/chart" uri="{CE6537A1-D6FC-4f65-9D91-7224C49458BB}"/>
                <c:ext xmlns:c16="http://schemas.microsoft.com/office/drawing/2014/chart" uri="{C3380CC4-5D6E-409C-BE32-E72D297353CC}">
                  <c16:uniqueId val="{00000008-72EB-49BA-A0B2-834AA3051600}"/>
                </c:ext>
              </c:extLst>
            </c:dLbl>
            <c:spPr>
              <a:noFill/>
              <a:ln>
                <a:noFill/>
              </a:ln>
              <a:effectLst/>
            </c:spPr>
            <c:txPr>
              <a:bodyPr wrap="square"/>
              <a:lstStyle/>
              <a:p>
                <a:pPr>
                  <a:defRPr sz="1000" b="0" u="none" strike="noStrike">
                    <a:solidFill>
                      <a:srgbClr val="000000"/>
                    </a:solidFill>
                    <a:uFillTx/>
                    <a:latin typeface="Aptos"/>
                  </a:defRPr>
                </a:pPr>
                <a:endParaRPr lang="en-US"/>
              </a:p>
            </c:txPr>
            <c:dLblPos val="outEnd"/>
            <c:showLegendKey val="0"/>
            <c:showVal val="0"/>
            <c:showCatName val="1"/>
            <c:showSerName val="0"/>
            <c:showPercent val="1"/>
            <c:showBubbleSize val="1"/>
            <c:separator>
</c:separator>
            <c:showLeaderLines val="1"/>
            <c:leaderLines>
              <c:spPr>
                <a:ln w="0">
                  <a:solidFill>
                    <a:srgbClr val="A6A6A6"/>
                  </a:solidFill>
                </a:ln>
              </c:spPr>
            </c:leaderLines>
            <c:extLst>
              <c:ext xmlns:c15="http://schemas.microsoft.com/office/drawing/2012/chart" uri="{CE6537A1-D6FC-4f65-9D91-7224C49458BB}"/>
            </c:extLst>
          </c:dLbls>
          <c:cat>
            <c:strRef>
              <c:f>categories</c:f>
              <c:strCache>
                <c:ptCount val="5"/>
                <c:pt idx="0">
                  <c:v>Education &amp; Employment</c:v>
                </c:pt>
                <c:pt idx="1">
                  <c:v>Health, Wellbeing &amp; Leisure</c:v>
                </c:pt>
                <c:pt idx="2">
                  <c:v>Community Facilities</c:v>
                </c:pt>
                <c:pt idx="3">
                  <c:v>Infrastructure</c:v>
                </c:pt>
                <c:pt idx="4">
                  <c:v>Natural Environment</c:v>
                </c:pt>
              </c:strCache>
            </c:strRef>
          </c:cat>
          <c:val>
            <c:numRef>
              <c:f>0</c:f>
              <c:numCache>
                <c:formatCode>General</c:formatCode>
                <c:ptCount val="5"/>
                <c:pt idx="0">
                  <c:v>118443</c:v>
                </c:pt>
                <c:pt idx="1">
                  <c:v>33165</c:v>
                </c:pt>
                <c:pt idx="2">
                  <c:v>29494</c:v>
                </c:pt>
                <c:pt idx="3">
                  <c:v>160827</c:v>
                </c:pt>
              </c:numCache>
            </c:numRef>
          </c:val>
          <c:extLst>
            <c:ext xmlns:c16="http://schemas.microsoft.com/office/drawing/2014/chart" uri="{C3380CC4-5D6E-409C-BE32-E72D297353CC}">
              <c16:uniqueId val="{00000009-72EB-49BA-A0B2-834AA3051600}"/>
            </c:ext>
          </c:extLst>
        </c:ser>
        <c:dLbls>
          <c:showLegendKey val="0"/>
          <c:showVal val="0"/>
          <c:showCatName val="0"/>
          <c:showSerName val="0"/>
          <c:showPercent val="0"/>
          <c:showBubbleSize val="0"/>
          <c:showLeaderLines val="1"/>
        </c:dLbls>
        <c:firstSliceAng val="0"/>
      </c:pieChart>
      <c:spPr>
        <a:noFill/>
        <a:ln w="0">
          <a:noFill/>
        </a:ln>
      </c:spPr>
    </c:plotArea>
    <c:plotVisOnly val="1"/>
    <c:dispBlanksAs val="gap"/>
    <c:showDLblsOverMax val="1"/>
  </c:chart>
  <c:spPr>
    <a:solidFill>
      <a:srgbClr val="FFFFFF"/>
    </a:solidFill>
    <a:ln w="9360">
      <a:solidFill>
        <a:srgbClr val="D9D9D9"/>
      </a:solidFill>
      <a:round/>
    </a:ln>
  </c:spPr>
  <c:externalData r:id="rId1">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42EBB0-4685-4ED3-B641-8997018D5A7B}" type="datetimeFigureOut">
              <a:rPr lang="en-GB" smtClean="0"/>
              <a:t>04/11/2025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896E33-59A6-4BC8-AC7D-7D031EDF6726}" type="slidenum">
              <a:rPr lang="en-GB" smtClean="0"/>
              <a:t>‹#›</a:t>
            </a:fld>
            <a:endParaRPr lang="en-GB" dirty="0"/>
          </a:p>
        </p:txBody>
      </p:sp>
    </p:spTree>
    <p:extLst>
      <p:ext uri="{BB962C8B-B14F-4D97-AF65-F5344CB8AC3E}">
        <p14:creationId xmlns:p14="http://schemas.microsoft.com/office/powerpoint/2010/main" val="2352015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9896E33-59A6-4BC8-AC7D-7D031EDF6726}" type="slidenum">
              <a:rPr lang="en-GB" smtClean="0"/>
              <a:t>16</a:t>
            </a:fld>
            <a:endParaRPr lang="en-GB" dirty="0"/>
          </a:p>
        </p:txBody>
      </p:sp>
    </p:spTree>
    <p:extLst>
      <p:ext uri="{BB962C8B-B14F-4D97-AF65-F5344CB8AC3E}">
        <p14:creationId xmlns:p14="http://schemas.microsoft.com/office/powerpoint/2010/main" val="403826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E51A5-0289-35CB-EC02-85FEB809A9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FC631D-4CE6-5C43-A91E-D52AFCE119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777428-1F03-CF4A-2B2B-6E8DFCE5013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26F8D1E-AD55-6494-2543-ABC2494C64E4}"/>
              </a:ext>
            </a:extLst>
          </p:cNvPr>
          <p:cNvSpPr>
            <a:spLocks noGrp="1"/>
          </p:cNvSpPr>
          <p:nvPr>
            <p:ph type="sldNum" sz="quarter" idx="5"/>
          </p:nvPr>
        </p:nvSpPr>
        <p:spPr/>
        <p:txBody>
          <a:bodyPr/>
          <a:lstStyle/>
          <a:p>
            <a:fld id="{69896E33-59A6-4BC8-AC7D-7D031EDF6726}" type="slidenum">
              <a:rPr lang="en-GB" smtClean="0"/>
              <a:t>25</a:t>
            </a:fld>
            <a:endParaRPr lang="en-GB" dirty="0"/>
          </a:p>
        </p:txBody>
      </p:sp>
    </p:spTree>
    <p:extLst>
      <p:ext uri="{BB962C8B-B14F-4D97-AF65-F5344CB8AC3E}">
        <p14:creationId xmlns:p14="http://schemas.microsoft.com/office/powerpoint/2010/main" val="4147918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9207A-E28C-5801-AD9E-73D45738FB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DB3B1A-72EB-EBD7-43F4-3BD6EBF141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4CD109-F816-8C91-EF39-9C5A1CB4EC6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240C4F8-3B68-E7B9-694F-3FAC26826060}"/>
              </a:ext>
            </a:extLst>
          </p:cNvPr>
          <p:cNvSpPr>
            <a:spLocks noGrp="1"/>
          </p:cNvSpPr>
          <p:nvPr>
            <p:ph type="sldNum" sz="quarter" idx="5"/>
          </p:nvPr>
        </p:nvSpPr>
        <p:spPr/>
        <p:txBody>
          <a:bodyPr/>
          <a:lstStyle/>
          <a:p>
            <a:fld id="{69896E33-59A6-4BC8-AC7D-7D031EDF6726}" type="slidenum">
              <a:rPr lang="en-GB" smtClean="0"/>
              <a:t>26</a:t>
            </a:fld>
            <a:endParaRPr lang="en-GB" dirty="0"/>
          </a:p>
        </p:txBody>
      </p:sp>
    </p:spTree>
    <p:extLst>
      <p:ext uri="{BB962C8B-B14F-4D97-AF65-F5344CB8AC3E}">
        <p14:creationId xmlns:p14="http://schemas.microsoft.com/office/powerpoint/2010/main" val="1804217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95AF6-AB84-228F-66B1-0ACD120CAE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810675-5A81-1466-48C7-894FD29A35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B40C29-9184-1DBA-AFD3-127461C71EC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9D9C0AB-7F13-F5A5-A9DD-F312814473D0}"/>
              </a:ext>
            </a:extLst>
          </p:cNvPr>
          <p:cNvSpPr>
            <a:spLocks noGrp="1"/>
          </p:cNvSpPr>
          <p:nvPr>
            <p:ph type="sldNum" sz="quarter" idx="5"/>
          </p:nvPr>
        </p:nvSpPr>
        <p:spPr/>
        <p:txBody>
          <a:bodyPr/>
          <a:lstStyle/>
          <a:p>
            <a:fld id="{69896E33-59A6-4BC8-AC7D-7D031EDF6726}" type="slidenum">
              <a:rPr lang="en-GB" smtClean="0"/>
              <a:t>27</a:t>
            </a:fld>
            <a:endParaRPr lang="en-GB" dirty="0"/>
          </a:p>
        </p:txBody>
      </p:sp>
    </p:spTree>
    <p:extLst>
      <p:ext uri="{BB962C8B-B14F-4D97-AF65-F5344CB8AC3E}">
        <p14:creationId xmlns:p14="http://schemas.microsoft.com/office/powerpoint/2010/main" val="3758761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B27EE-4339-D262-28B2-300132E0EF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8CBB7A-7366-0F47-E586-3EE52FEC18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D21B6F-5116-CD06-1F66-79EB83C5430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B1532C8-7566-D0F9-20FD-31DB37D13511}"/>
              </a:ext>
            </a:extLst>
          </p:cNvPr>
          <p:cNvSpPr>
            <a:spLocks noGrp="1"/>
          </p:cNvSpPr>
          <p:nvPr>
            <p:ph type="sldNum" sz="quarter" idx="5"/>
          </p:nvPr>
        </p:nvSpPr>
        <p:spPr/>
        <p:txBody>
          <a:bodyPr/>
          <a:lstStyle/>
          <a:p>
            <a:fld id="{69896E33-59A6-4BC8-AC7D-7D031EDF6726}" type="slidenum">
              <a:rPr lang="en-GB" smtClean="0"/>
              <a:t>17</a:t>
            </a:fld>
            <a:endParaRPr lang="en-GB" dirty="0"/>
          </a:p>
        </p:txBody>
      </p:sp>
    </p:spTree>
    <p:extLst>
      <p:ext uri="{BB962C8B-B14F-4D97-AF65-F5344CB8AC3E}">
        <p14:creationId xmlns:p14="http://schemas.microsoft.com/office/powerpoint/2010/main" val="3265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5E8D3-6523-EED1-A0EC-74E338492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2B8E2C-AB4A-65E9-8304-5CB9F3062B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1B8577-DEDC-A202-D797-34788484767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9F98D4B-93E1-7FD7-7973-426A0D70511C}"/>
              </a:ext>
            </a:extLst>
          </p:cNvPr>
          <p:cNvSpPr>
            <a:spLocks noGrp="1"/>
          </p:cNvSpPr>
          <p:nvPr>
            <p:ph type="sldNum" sz="quarter" idx="5"/>
          </p:nvPr>
        </p:nvSpPr>
        <p:spPr/>
        <p:txBody>
          <a:bodyPr/>
          <a:lstStyle/>
          <a:p>
            <a:fld id="{69896E33-59A6-4BC8-AC7D-7D031EDF6726}" type="slidenum">
              <a:rPr lang="en-GB" smtClean="0"/>
              <a:t>18</a:t>
            </a:fld>
            <a:endParaRPr lang="en-GB" dirty="0"/>
          </a:p>
        </p:txBody>
      </p:sp>
    </p:spTree>
    <p:extLst>
      <p:ext uri="{BB962C8B-B14F-4D97-AF65-F5344CB8AC3E}">
        <p14:creationId xmlns:p14="http://schemas.microsoft.com/office/powerpoint/2010/main" val="3065382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2B895-B644-5677-D586-789755EF37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2785D3-8DD2-91E6-AF4E-9CD65BC3C2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6B0676-8788-FB1B-D7C1-95784128411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DCEFB71-8DC7-3B5D-867D-A21B0359189F}"/>
              </a:ext>
            </a:extLst>
          </p:cNvPr>
          <p:cNvSpPr>
            <a:spLocks noGrp="1"/>
          </p:cNvSpPr>
          <p:nvPr>
            <p:ph type="sldNum" sz="quarter" idx="5"/>
          </p:nvPr>
        </p:nvSpPr>
        <p:spPr/>
        <p:txBody>
          <a:bodyPr/>
          <a:lstStyle/>
          <a:p>
            <a:fld id="{69896E33-59A6-4BC8-AC7D-7D031EDF6726}" type="slidenum">
              <a:rPr lang="en-GB" smtClean="0"/>
              <a:t>19</a:t>
            </a:fld>
            <a:endParaRPr lang="en-GB" dirty="0"/>
          </a:p>
        </p:txBody>
      </p:sp>
    </p:spTree>
    <p:extLst>
      <p:ext uri="{BB962C8B-B14F-4D97-AF65-F5344CB8AC3E}">
        <p14:creationId xmlns:p14="http://schemas.microsoft.com/office/powerpoint/2010/main" val="1546001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158D3-04FC-1AD8-7A8F-9AC99D149E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45CC20-4230-6486-0C15-9EC2B8F6F8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95F371-C8FC-4F02-D434-8CE8D2C9CBA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B0CED1-1198-F17D-A242-A4E3255D7B0E}"/>
              </a:ext>
            </a:extLst>
          </p:cNvPr>
          <p:cNvSpPr>
            <a:spLocks noGrp="1"/>
          </p:cNvSpPr>
          <p:nvPr>
            <p:ph type="sldNum" sz="quarter" idx="5"/>
          </p:nvPr>
        </p:nvSpPr>
        <p:spPr/>
        <p:txBody>
          <a:bodyPr/>
          <a:lstStyle/>
          <a:p>
            <a:fld id="{69896E33-59A6-4BC8-AC7D-7D031EDF6726}" type="slidenum">
              <a:rPr lang="en-GB" smtClean="0"/>
              <a:t>20</a:t>
            </a:fld>
            <a:endParaRPr lang="en-GB" dirty="0"/>
          </a:p>
        </p:txBody>
      </p:sp>
    </p:spTree>
    <p:extLst>
      <p:ext uri="{BB962C8B-B14F-4D97-AF65-F5344CB8AC3E}">
        <p14:creationId xmlns:p14="http://schemas.microsoft.com/office/powerpoint/2010/main" val="1177398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7813F-E6FB-80B0-2239-9A1858638E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82A0B2-1B52-588C-5C1A-8736DD4C37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AF10FC-497B-EAF1-0E71-B50D77BDA9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4007E0B-9259-B17C-85C4-0A9B625F5010}"/>
              </a:ext>
            </a:extLst>
          </p:cNvPr>
          <p:cNvSpPr>
            <a:spLocks noGrp="1"/>
          </p:cNvSpPr>
          <p:nvPr>
            <p:ph type="sldNum" sz="quarter" idx="5"/>
          </p:nvPr>
        </p:nvSpPr>
        <p:spPr/>
        <p:txBody>
          <a:bodyPr/>
          <a:lstStyle/>
          <a:p>
            <a:fld id="{69896E33-59A6-4BC8-AC7D-7D031EDF6726}" type="slidenum">
              <a:rPr lang="en-GB" smtClean="0"/>
              <a:t>21</a:t>
            </a:fld>
            <a:endParaRPr lang="en-GB" dirty="0"/>
          </a:p>
        </p:txBody>
      </p:sp>
    </p:spTree>
    <p:extLst>
      <p:ext uri="{BB962C8B-B14F-4D97-AF65-F5344CB8AC3E}">
        <p14:creationId xmlns:p14="http://schemas.microsoft.com/office/powerpoint/2010/main" val="1639908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0EFBEE-5DCB-29D7-38D8-FB1EA93D7F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B24A00-0FDC-3D8C-B231-1A6DD54254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3DBF16-777E-5E60-1CA2-21C586D1A2D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E2182F9-C6A0-5804-E5A1-02D355DCEDE2}"/>
              </a:ext>
            </a:extLst>
          </p:cNvPr>
          <p:cNvSpPr>
            <a:spLocks noGrp="1"/>
          </p:cNvSpPr>
          <p:nvPr>
            <p:ph type="sldNum" sz="quarter" idx="5"/>
          </p:nvPr>
        </p:nvSpPr>
        <p:spPr/>
        <p:txBody>
          <a:bodyPr/>
          <a:lstStyle/>
          <a:p>
            <a:fld id="{69896E33-59A6-4BC8-AC7D-7D031EDF6726}" type="slidenum">
              <a:rPr lang="en-GB" smtClean="0"/>
              <a:t>22</a:t>
            </a:fld>
            <a:endParaRPr lang="en-GB" dirty="0"/>
          </a:p>
        </p:txBody>
      </p:sp>
    </p:spTree>
    <p:extLst>
      <p:ext uri="{BB962C8B-B14F-4D97-AF65-F5344CB8AC3E}">
        <p14:creationId xmlns:p14="http://schemas.microsoft.com/office/powerpoint/2010/main" val="1622600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16FFA-87FD-8456-29A6-EC1CD0BF6F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A2271B-BDE1-8B53-169B-A6C3757A2E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C60F96-557F-2D15-8E0D-FAEF99AD695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D8D1829-C202-3082-A545-F701FBACF9C6}"/>
              </a:ext>
            </a:extLst>
          </p:cNvPr>
          <p:cNvSpPr>
            <a:spLocks noGrp="1"/>
          </p:cNvSpPr>
          <p:nvPr>
            <p:ph type="sldNum" sz="quarter" idx="5"/>
          </p:nvPr>
        </p:nvSpPr>
        <p:spPr/>
        <p:txBody>
          <a:bodyPr/>
          <a:lstStyle/>
          <a:p>
            <a:fld id="{69896E33-59A6-4BC8-AC7D-7D031EDF6726}" type="slidenum">
              <a:rPr lang="en-GB" smtClean="0"/>
              <a:t>23</a:t>
            </a:fld>
            <a:endParaRPr lang="en-GB" dirty="0"/>
          </a:p>
        </p:txBody>
      </p:sp>
    </p:spTree>
    <p:extLst>
      <p:ext uri="{BB962C8B-B14F-4D97-AF65-F5344CB8AC3E}">
        <p14:creationId xmlns:p14="http://schemas.microsoft.com/office/powerpoint/2010/main" val="455505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1CDD2-36EE-BFF9-A4EC-6DE1800D7D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C0AE91-EFE1-9E7C-5B59-07A4901CEA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2194B4-D9C5-39A3-8F28-DE0078FD99E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E4FFEDB-AAD9-0899-3903-3DD807BCFDA8}"/>
              </a:ext>
            </a:extLst>
          </p:cNvPr>
          <p:cNvSpPr>
            <a:spLocks noGrp="1"/>
          </p:cNvSpPr>
          <p:nvPr>
            <p:ph type="sldNum" sz="quarter" idx="5"/>
          </p:nvPr>
        </p:nvSpPr>
        <p:spPr/>
        <p:txBody>
          <a:bodyPr/>
          <a:lstStyle/>
          <a:p>
            <a:fld id="{69896E33-59A6-4BC8-AC7D-7D031EDF6726}" type="slidenum">
              <a:rPr lang="en-GB" smtClean="0"/>
              <a:t>24</a:t>
            </a:fld>
            <a:endParaRPr lang="en-GB" dirty="0"/>
          </a:p>
        </p:txBody>
      </p:sp>
    </p:spTree>
    <p:extLst>
      <p:ext uri="{BB962C8B-B14F-4D97-AF65-F5344CB8AC3E}">
        <p14:creationId xmlns:p14="http://schemas.microsoft.com/office/powerpoint/2010/main" val="2500458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B5319-A6A9-9694-EF52-D91CABA7FB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76D4BF6-2DA3-4B6B-EF5D-C4026F78B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7B7214-9ADC-E048-EC3A-4E468FA01354}"/>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5F73ABDA-EB06-8F16-296C-1D967D2445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939A1A1-F035-8D61-D339-6E7A4C324C4A}"/>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414868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3FC2B-5620-01C6-0E0D-3CFA7E7DB48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32D442-8EBC-CEE2-4968-9A62819DBF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BA4465-8EAB-80D5-4D10-AC868834112F}"/>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BD0F6943-5B1D-7C47-2018-264A3AC94B3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6C9B23A-B786-7E15-CA87-1AA21D35495C}"/>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28026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F805E0-9B9D-0ED8-6DB0-17AB30C41E8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0F1975F-3779-2AED-217E-75FD7138EE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57D9B5-1129-5E22-3878-32C935DEBD76}"/>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AE635116-2108-42CE-11B7-082DF0AD5A9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9134A33-AAC2-F306-74DB-81E5197D5AF5}"/>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907052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BDD16-E4DE-FFF6-F468-B7867AD5CC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5DE7B6-C7BC-273C-4AD7-62146D9559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2E089D-281D-4A7D-C914-19B8D27B8B7D}"/>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E9FB10CA-E20C-98D9-8AE3-D89684B2BD8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C7E2B68-6015-87F7-AAFA-A1567E1FA28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370119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79E1A-0F64-6FD5-7D7F-A4C0EA24A7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D961AF-C752-500E-DE77-9188915B9EA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9A7774-55EF-3D56-BA28-4EFEC5E7A6DA}"/>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B8F35D28-FDD5-F897-9361-B5A11F0A3A3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AFE61C0-07CB-F17B-DD0D-F257DB9509F6}"/>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6283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770C4-2DDC-DCFF-8C54-0351D102F3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EA498B-9B92-BC26-4154-8C9C65B532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E4AF37-8378-E7E1-9614-AC46E74574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2AAEB87-0EFA-C7B0-68C6-38B47EED794E}"/>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6" name="Footer Placeholder 5">
            <a:extLst>
              <a:ext uri="{FF2B5EF4-FFF2-40B4-BE49-F238E27FC236}">
                <a16:creationId xmlns:a16="http://schemas.microsoft.com/office/drawing/2014/main" id="{07E0BB67-726F-802F-7EB5-175170BA470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6174A31-A9CC-2B74-61A7-C63080C2A27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4192782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93069-7607-C14B-AD42-62C1CF6433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22F04E1-1429-F9EC-F5EF-ADA407513C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DFB62F-5D05-2C54-E2F3-652A41B313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2FB9999-F6C3-A7A9-A3B5-F6DEAFC296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17E319-B88C-E94C-13CB-181E6BDB80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D9CD66-50CB-CAD1-1944-74A0465EE34D}"/>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8" name="Footer Placeholder 7">
            <a:extLst>
              <a:ext uri="{FF2B5EF4-FFF2-40B4-BE49-F238E27FC236}">
                <a16:creationId xmlns:a16="http://schemas.microsoft.com/office/drawing/2014/main" id="{58A69992-1D9A-916C-512D-6930EE6D6521}"/>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47A8C83-754C-F8F3-D5AF-0141E39AFFFE}"/>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372046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90151-7BE1-9609-C10F-3DB7C8C143A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531B4A-1466-F593-2D79-D39F11583D8A}"/>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4" name="Footer Placeholder 3">
            <a:extLst>
              <a:ext uri="{FF2B5EF4-FFF2-40B4-BE49-F238E27FC236}">
                <a16:creationId xmlns:a16="http://schemas.microsoft.com/office/drawing/2014/main" id="{E861C756-89B8-BC03-63B5-8C8123C50502}"/>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96C0C481-F33F-7119-882D-CDC9A2999D81}"/>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4162098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7A4BB1-0438-57C1-DAA1-3CE3E8D1C05B}"/>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3" name="Footer Placeholder 2">
            <a:extLst>
              <a:ext uri="{FF2B5EF4-FFF2-40B4-BE49-F238E27FC236}">
                <a16:creationId xmlns:a16="http://schemas.microsoft.com/office/drawing/2014/main" id="{F7750351-80BC-B18F-7A3A-E24E39C0F2B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0F63A277-85C4-29AE-5319-A5DDFBDE6CDF}"/>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608038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AB74E-E88C-D6F2-C8FF-E864EF13D3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423E2C-DDF2-C809-00C2-4D219F7BE3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4734EA-6CFC-8810-BBD7-1E106052AD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96B82F-D57B-BADA-A555-87301492432F}"/>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6" name="Footer Placeholder 5">
            <a:extLst>
              <a:ext uri="{FF2B5EF4-FFF2-40B4-BE49-F238E27FC236}">
                <a16:creationId xmlns:a16="http://schemas.microsoft.com/office/drawing/2014/main" id="{3602C5B2-742F-371E-8526-280CC5CABDB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7192F0D-50F4-2BC5-4912-CEBB1B1602F8}"/>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2099640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9EC76-D7AA-6D8A-9839-D1DD2593BC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8932FA4-420B-FCC1-6808-6094704A0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8E19FBC1-70E3-F2A7-A45A-C1133A6E05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B776E2-A544-76E0-C924-8B9E0F5BDBA0}"/>
              </a:ext>
            </a:extLst>
          </p:cNvPr>
          <p:cNvSpPr>
            <a:spLocks noGrp="1"/>
          </p:cNvSpPr>
          <p:nvPr>
            <p:ph type="dt" sz="half" idx="10"/>
          </p:nvPr>
        </p:nvSpPr>
        <p:spPr/>
        <p:txBody>
          <a:bodyPr/>
          <a:lstStyle/>
          <a:p>
            <a:fld id="{D16899BE-2849-49F9-8885-1D4D17E2981C}" type="datetimeFigureOut">
              <a:rPr lang="en-GB" smtClean="0"/>
              <a:t>04/11/2025</a:t>
            </a:fld>
            <a:endParaRPr lang="en-GB" dirty="0"/>
          </a:p>
        </p:txBody>
      </p:sp>
      <p:sp>
        <p:nvSpPr>
          <p:cNvPr id="6" name="Footer Placeholder 5">
            <a:extLst>
              <a:ext uri="{FF2B5EF4-FFF2-40B4-BE49-F238E27FC236}">
                <a16:creationId xmlns:a16="http://schemas.microsoft.com/office/drawing/2014/main" id="{E5640A8C-05A8-FA73-21B5-B3168AEC635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1661D60-9A69-B0DB-7EEC-97742A23DEF2}"/>
              </a:ext>
            </a:extLst>
          </p:cNvPr>
          <p:cNvSpPr>
            <a:spLocks noGrp="1"/>
          </p:cNvSpPr>
          <p:nvPr>
            <p:ph type="sldNum" sz="quarter" idx="12"/>
          </p:nvPr>
        </p:nvSpPr>
        <p:spPr/>
        <p:txBody>
          <a:bodyPr/>
          <a:lstStyle/>
          <a:p>
            <a:fld id="{833B5D93-16DC-4956-B198-2FECEDD1E5A2}" type="slidenum">
              <a:rPr lang="en-GB" smtClean="0"/>
              <a:t>‹#›</a:t>
            </a:fld>
            <a:endParaRPr lang="en-GB" dirty="0"/>
          </a:p>
        </p:txBody>
      </p:sp>
    </p:spTree>
    <p:extLst>
      <p:ext uri="{BB962C8B-B14F-4D97-AF65-F5344CB8AC3E}">
        <p14:creationId xmlns:p14="http://schemas.microsoft.com/office/powerpoint/2010/main" val="150593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44F4CE-2262-22B6-E342-F8A2C7F0F4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270827-9672-EAAF-6D73-5B6B671406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83CAD3-084F-9BF6-A19E-CA3A96D9F2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6899BE-2849-49F9-8885-1D4D17E2981C}" type="datetimeFigureOut">
              <a:rPr lang="en-GB" smtClean="0"/>
              <a:t>04/11/2025</a:t>
            </a:fld>
            <a:endParaRPr lang="en-GB" dirty="0"/>
          </a:p>
        </p:txBody>
      </p:sp>
      <p:sp>
        <p:nvSpPr>
          <p:cNvPr id="5" name="Footer Placeholder 4">
            <a:extLst>
              <a:ext uri="{FF2B5EF4-FFF2-40B4-BE49-F238E27FC236}">
                <a16:creationId xmlns:a16="http://schemas.microsoft.com/office/drawing/2014/main" id="{321943C7-060A-90BF-4277-60B1F4162A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BCD0F809-4254-BB80-E562-39C47B7F93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33B5D93-16DC-4956-B198-2FECEDD1E5A2}" type="slidenum">
              <a:rPr lang="en-GB" smtClean="0"/>
              <a:t>‹#›</a:t>
            </a:fld>
            <a:endParaRPr lang="en-GB" dirty="0"/>
          </a:p>
        </p:txBody>
      </p:sp>
    </p:spTree>
    <p:extLst>
      <p:ext uri="{BB962C8B-B14F-4D97-AF65-F5344CB8AC3E}">
        <p14:creationId xmlns:p14="http://schemas.microsoft.com/office/powerpoint/2010/main" val="3550700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3.jpeg"/><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cid:ii_199de292794adaf25671" TargetMode="External"/><Relationship Id="rId5" Type="http://schemas.openxmlformats.org/officeDocument/2006/relationships/image" Target="../media/image22.jpe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s://www.facebook.com/ray.windfunds" TargetMode="External"/><Relationship Id="rId2" Type="http://schemas.openxmlformats.org/officeDocument/2006/relationships/hyperlink" Target="https://raywindfund.co.uk/"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cid:71F283BC-7BF1-4D6E-89DC-606B93997336" TargetMode="External"/><Relationship Id="rId13" Type="http://schemas.openxmlformats.org/officeDocument/2006/relationships/image" Target="../media/image12.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3.jpeg"/><Relationship Id="rId5" Type="http://schemas.openxmlformats.org/officeDocument/2006/relationships/image" Target="../media/image7.jpeg"/><Relationship Id="rId10" Type="http://schemas.openxmlformats.org/officeDocument/2006/relationships/image" Target="../media/image2.png"/><Relationship Id="rId4" Type="http://schemas.openxmlformats.org/officeDocument/2006/relationships/image" Target="../media/image6.jpeg"/><Relationship Id="rId9" Type="http://schemas.openxmlformats.org/officeDocument/2006/relationships/image" Target="../media/image10.png"/><Relationship Id="rId1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cid:E8C72DBD-98CA-4832-99E9-2C76C365B4AC" TargetMode="External"/><Relationship Id="rId7"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CD83E4-2320-5CD4-8E19-6C594706B727}"/>
              </a:ext>
            </a:extLst>
          </p:cNvPr>
          <p:cNvPicPr>
            <a:picLocks noChangeAspect="1"/>
          </p:cNvPicPr>
          <p:nvPr/>
        </p:nvPicPr>
        <p:blipFill rotWithShape="1">
          <a:blip r:embed="rId2">
            <a:extLst>
              <a:ext uri="{28A0092B-C50C-407E-A947-70E740481C1C}">
                <a14:useLocalDpi xmlns:a14="http://schemas.microsoft.com/office/drawing/2010/main" val="0"/>
              </a:ext>
            </a:extLst>
          </a:blip>
          <a:srcRect l="23665" t="32534" r="24484" b="14662"/>
          <a:stretch/>
        </p:blipFill>
        <p:spPr bwMode="auto">
          <a:xfrm>
            <a:off x="-485353" y="0"/>
            <a:ext cx="12677353" cy="6858000"/>
          </a:xfrm>
          <a:prstGeom prst="rect">
            <a:avLst/>
          </a:prstGeom>
          <a:ln>
            <a:noFill/>
          </a:ln>
          <a:extLst>
            <a:ext uri="{53640926-AAD7-44D8-BBD7-CCE9431645EC}">
              <a14:shadowObscured xmlns:a14="http://schemas.microsoft.com/office/drawing/2010/main"/>
            </a:ext>
          </a:extLst>
        </p:spPr>
      </p:pic>
      <p:sp>
        <p:nvSpPr>
          <p:cNvPr id="5" name="Parallelogram 4">
            <a:extLst>
              <a:ext uri="{FF2B5EF4-FFF2-40B4-BE49-F238E27FC236}">
                <a16:creationId xmlns:a16="http://schemas.microsoft.com/office/drawing/2014/main" id="{AA408234-5840-2C8E-7874-5E27F39B2970}"/>
              </a:ext>
            </a:extLst>
          </p:cNvPr>
          <p:cNvSpPr/>
          <p:nvPr/>
        </p:nvSpPr>
        <p:spPr>
          <a:xfrm>
            <a:off x="-485353" y="0"/>
            <a:ext cx="5594555" cy="6858000"/>
          </a:xfrm>
          <a:prstGeom prst="parallelogram">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 Box 2">
            <a:extLst>
              <a:ext uri="{FF2B5EF4-FFF2-40B4-BE49-F238E27FC236}">
                <a16:creationId xmlns:a16="http://schemas.microsoft.com/office/drawing/2014/main" id="{7F443F9A-2458-F98A-A70C-3DE6EBCD150A}"/>
              </a:ext>
            </a:extLst>
          </p:cNvPr>
          <p:cNvSpPr txBox="1">
            <a:spLocks noChangeArrowheads="1"/>
          </p:cNvSpPr>
          <p:nvPr/>
        </p:nvSpPr>
        <p:spPr bwMode="auto">
          <a:xfrm>
            <a:off x="741157" y="1299739"/>
            <a:ext cx="3448427" cy="47968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5000"/>
              </a:lnSpc>
              <a:spcBef>
                <a:spcPts val="1200"/>
              </a:spcBef>
              <a:spcAft>
                <a:spcPts val="800"/>
              </a:spcAft>
            </a:pPr>
            <a:r>
              <a:rPr lang="en-GB" sz="4000" b="1" kern="100" dirty="0">
                <a:solidFill>
                  <a:srgbClr val="4DA4AD"/>
                </a:solidFill>
                <a:effectLst/>
                <a:latin typeface="Arial Rounded MT Bold" panose="020F0704030504030204" pitchFamily="34" charset="0"/>
                <a:ea typeface="NSimSun" panose="02010609030101010101" pitchFamily="49" charset="-122"/>
                <a:cs typeface="Times New Roman" panose="02020603050405020304" pitchFamily="18" charset="0"/>
              </a:rPr>
              <a:t>Annual Report 2025</a:t>
            </a:r>
            <a:endParaRPr lang="en-GB" sz="4000" kern="100" dirty="0">
              <a:solidFill>
                <a:srgbClr val="4DA4AD"/>
              </a:solidFill>
              <a:effectLst/>
              <a:latin typeface="Arial Rounded MT Bold" panose="020F070403050403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0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rPr>
              <a:t> </a:t>
            </a:r>
            <a:endParaRPr lang="en-GB" sz="12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6BBB63BD-F071-DE7A-C471-340A0283B653}"/>
              </a:ext>
            </a:extLst>
          </p:cNvPr>
          <p:cNvSpPr txBox="1">
            <a:spLocks noChangeArrowheads="1"/>
          </p:cNvSpPr>
          <p:nvPr/>
        </p:nvSpPr>
        <p:spPr bwMode="auto">
          <a:xfrm>
            <a:off x="563135" y="2679110"/>
            <a:ext cx="3448427" cy="290207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05000"/>
              </a:lnSpc>
              <a:spcBef>
                <a:spcPts val="1200"/>
              </a:spcBef>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Ray Windfarm Fund Community Interest Company</a:t>
            </a:r>
          </a:p>
          <a:p>
            <a:pPr>
              <a:lnSpc>
                <a:spcPct val="105000"/>
              </a:lnSpc>
              <a:spcBef>
                <a:spcPts val="1200"/>
              </a:spcBef>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Fund report – Year 7</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05000"/>
              </a:lnSpc>
              <a:spcBef>
                <a:spcPts val="1200"/>
              </a:spcBef>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This report covers the operation of the fund from 1 June 2024 through to </a:t>
            </a:r>
            <a:r>
              <a:rPr lang="en-GB" sz="1600" b="1" kern="100" dirty="0">
                <a:latin typeface="Arial Rounded MT Bold" panose="020F0704030504030204" pitchFamily="34" charset="0"/>
                <a:ea typeface="NSimSun" panose="02010609030101010101" pitchFamily="49" charset="-122"/>
                <a:cs typeface="Arial" panose="020B0604020202020204" pitchFamily="34" charset="0"/>
              </a:rPr>
              <a:t>30 June</a:t>
            </a: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 2025</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15000"/>
              </a:lnSpc>
              <a:spcAft>
                <a:spcPts val="800"/>
              </a:spcAft>
            </a:pPr>
            <a:r>
              <a:rPr lang="en-GB" sz="1600" b="1" kern="100" dirty="0">
                <a:effectLst/>
                <a:latin typeface="Arial Rounded MT Bold" panose="020F0704030504030204" pitchFamily="34" charset="0"/>
                <a:ea typeface="NSimSun" panose="02010609030101010101" pitchFamily="49" charset="-122"/>
                <a:cs typeface="Arial" panose="020B0604020202020204" pitchFamily="34" charset="0"/>
              </a:rPr>
              <a:t> </a:t>
            </a:r>
            <a:endParaRPr lang="en-GB" sz="1600" kern="100" dirty="0">
              <a:effectLst/>
              <a:latin typeface="Arial Rounded MT Bold" panose="020F0704030504030204" pitchFamily="34" charset="0"/>
              <a:ea typeface="Aptos" panose="020B0004020202020204" pitchFamily="34" charset="0"/>
              <a:cs typeface="Arial" panose="020B0604020202020204" pitchFamily="34" charset="0"/>
            </a:endParaRPr>
          </a:p>
          <a:p>
            <a:pPr>
              <a:lnSpc>
                <a:spcPct val="115000"/>
              </a:lnSpc>
              <a:spcAft>
                <a:spcPts val="800"/>
              </a:spcAft>
            </a:pPr>
            <a:r>
              <a:rPr lang="en-GB" sz="1600" kern="100" dirty="0">
                <a:effectLst/>
                <a:latin typeface="Arial Rounded MT Bold" panose="020F0704030504030204" pitchFamily="34" charset="0"/>
                <a:ea typeface="Aptos" panose="020B0004020202020204" pitchFamily="34" charset="0"/>
                <a:cs typeface="Arial" panose="020B0604020202020204" pitchFamily="34" charset="0"/>
              </a:rPr>
              <a:t> </a:t>
            </a:r>
          </a:p>
        </p:txBody>
      </p:sp>
      <p:pic>
        <p:nvPicPr>
          <p:cNvPr id="9" name="Picture 8">
            <a:extLst>
              <a:ext uri="{FF2B5EF4-FFF2-40B4-BE49-F238E27FC236}">
                <a16:creationId xmlns:a16="http://schemas.microsoft.com/office/drawing/2014/main" id="{22A24039-33B8-4294-D771-79D38DD82AC2}"/>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41486" y="5260259"/>
            <a:ext cx="2606856" cy="1597741"/>
          </a:xfrm>
          <a:prstGeom prst="rect">
            <a:avLst/>
          </a:prstGeom>
          <a:ln>
            <a:noFill/>
          </a:ln>
          <a:extLst>
            <a:ext uri="{53640926-AAD7-44D8-BBD7-CCE9431645EC}">
              <a14:shadowObscured xmlns:a14="http://schemas.microsoft.com/office/drawing/2010/main"/>
            </a:ext>
          </a:extLst>
        </p:spPr>
      </p:pic>
      <p:pic>
        <p:nvPicPr>
          <p:cNvPr id="10" name="Picture 9" descr="A logo for a community&#10;&#10;AI-generated content may be incorrect.">
            <a:extLst>
              <a:ext uri="{FF2B5EF4-FFF2-40B4-BE49-F238E27FC236}">
                <a16:creationId xmlns:a16="http://schemas.microsoft.com/office/drawing/2014/main" id="{E111C3FF-4C9B-9823-E1C9-33762B9602FB}"/>
              </a:ext>
            </a:extLst>
          </p:cNvPr>
          <p:cNvPicPr>
            <a:picLocks noChangeAspect="1"/>
          </p:cNvPicPr>
          <p:nvPr/>
        </p:nvPicPr>
        <p:blipFill>
          <a:blip r:embed="rId4"/>
          <a:stretch>
            <a:fillRect/>
          </a:stretch>
        </p:blipFill>
        <p:spPr bwMode="auto">
          <a:xfrm>
            <a:off x="6435100" y="389149"/>
            <a:ext cx="4871997" cy="1793612"/>
          </a:xfrm>
          <a:prstGeom prst="rect">
            <a:avLst/>
          </a:prstGeom>
          <a:noFill/>
        </p:spPr>
      </p:pic>
    </p:spTree>
    <p:extLst>
      <p:ext uri="{BB962C8B-B14F-4D97-AF65-F5344CB8AC3E}">
        <p14:creationId xmlns:p14="http://schemas.microsoft.com/office/powerpoint/2010/main" val="1743591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292FA-29A1-740B-1D3F-87FD0EEC05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914DF-99B3-F2E1-DFD4-3A3131C8A604}"/>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F9644951-A153-6A50-EF7A-FEFD1D5BFF93}"/>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9B8A87E8-065B-A115-ED91-4043604C20C4}"/>
              </a:ext>
            </a:extLst>
          </p:cNvPr>
          <p:cNvGraphicFramePr>
            <a:graphicFrameLocks noGrp="1"/>
          </p:cNvGraphicFramePr>
          <p:nvPr>
            <p:extLst>
              <p:ext uri="{D42A27DB-BD31-4B8C-83A1-F6EECF244321}">
                <p14:modId xmlns:p14="http://schemas.microsoft.com/office/powerpoint/2010/main" val="1297075457"/>
              </p:ext>
            </p:extLst>
          </p:nvPr>
        </p:nvGraphicFramePr>
        <p:xfrm>
          <a:off x="906462" y="1365716"/>
          <a:ext cx="10933113" cy="4699193"/>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5"/>
                        </a:lnSpc>
                        <a:spcAft>
                          <a:spcPts val="800"/>
                        </a:spcAft>
                        <a:buNone/>
                      </a:pPr>
                      <a:r>
                        <a:rPr lang="en-US" sz="1100" b="1" kern="0" dirty="0" err="1">
                          <a:effectLst/>
                          <a:latin typeface="Calibri" panose="020F0502020204030204" pitchFamily="34" charset="0"/>
                          <a:ea typeface="Calibri" panose="020F0502020204030204" pitchFamily="34" charset="0"/>
                          <a:cs typeface="Aptos" panose="020B0004020202020204" pitchFamily="34" charset="0"/>
                        </a:rPr>
                        <a:t>Elsdon</a:t>
                      </a:r>
                      <a:r>
                        <a:rPr lang="en-US" sz="1100" b="1" kern="0" dirty="0">
                          <a:effectLst/>
                          <a:latin typeface="Calibri" panose="020F0502020204030204" pitchFamily="34" charset="0"/>
                          <a:ea typeface="Calibri" panose="020F0502020204030204" pitchFamily="34" charset="0"/>
                          <a:cs typeface="Aptos" panose="020B0004020202020204" pitchFamily="34" charset="0"/>
                        </a:rPr>
                        <a:t> Projects in the Community (EPIC) </a:t>
                      </a:r>
                      <a:r>
                        <a:rPr lang="en-US" sz="1100" b="1" kern="0" dirty="0" err="1">
                          <a:effectLst/>
                          <a:latin typeface="Calibri" panose="020F0502020204030204" pitchFamily="34" charset="0"/>
                          <a:ea typeface="Calibri" panose="020F0502020204030204" pitchFamily="34" charset="0"/>
                          <a:cs typeface="Aptos" panose="020B0004020202020204" pitchFamily="34" charset="0"/>
                        </a:rPr>
                        <a:t>Elsdon</a:t>
                      </a:r>
                      <a:r>
                        <a:rPr lang="en-US" sz="1100" b="1" kern="0" dirty="0">
                          <a:effectLst/>
                          <a:latin typeface="Calibri" panose="020F0502020204030204" pitchFamily="34" charset="0"/>
                          <a:ea typeface="Calibri" panose="020F0502020204030204" pitchFamily="34" charset="0"/>
                          <a:cs typeface="Aptos" panose="020B0004020202020204" pitchFamily="34" charset="0"/>
                        </a:rPr>
                        <a:t> Show</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£1,750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Towards the operating cost of show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5"/>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Corsenside Show</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£1,750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operating cost of show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Kirkwhelpington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£1,250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operating cost of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Wark Town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kitchen refurbishment and repair of building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Bellingham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operating cost of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North Tyne &amp; Redesdale Community Partnership</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£1,242</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operating costs of Chatty Café, Bellingham</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ct val="107000"/>
                        </a:lnSpc>
                        <a:spcBef>
                          <a:spcPts val="5"/>
                        </a:spcBef>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Upper Redesdale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ct val="107000"/>
                        </a:lnSpc>
                        <a:spcBef>
                          <a:spcPts val="5"/>
                        </a:spcBef>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£1,750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operating cost of show</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ct val="107000"/>
                        </a:lnSpc>
                        <a:spcBef>
                          <a:spcPts val="5"/>
                        </a:spcBef>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Bellingham Middle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ct val="107000"/>
                        </a:lnSpc>
                        <a:spcBef>
                          <a:spcPts val="5"/>
                        </a:spcBef>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35"/>
                        </a:lnSpc>
                        <a:spcBef>
                          <a:spcPts val="5"/>
                        </a:spcBef>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and</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spc="-25">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for</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spc="-10">
                          <a:effectLst/>
                          <a:latin typeface="Calibri" panose="020F0502020204030204" pitchFamily="34" charset="0"/>
                          <a:ea typeface="Calibri" panose="020F0502020204030204" pitchFamily="34" charset="0"/>
                          <a:cs typeface="Aptos" panose="020B0004020202020204" pitchFamily="34" charset="0"/>
                        </a:rPr>
                        <a:t>families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North Tynies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£2,250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and</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for</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families and towards wraparound care and nursery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53340066"/>
                  </a:ext>
                </a:extLst>
              </a:tr>
              <a:tr h="370840">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Belsay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£5,520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and</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spc="-25">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for</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spc="-10">
                          <a:effectLst/>
                          <a:latin typeface="Calibri" panose="020F0502020204030204" pitchFamily="34" charset="0"/>
                          <a:ea typeface="Calibri" panose="020F0502020204030204" pitchFamily="34" charset="0"/>
                          <a:cs typeface="Aptos" panose="020B0004020202020204" pitchFamily="34" charset="0"/>
                        </a:rPr>
                        <a:t>families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62691123"/>
                  </a:ext>
                </a:extLst>
              </a:tr>
              <a:tr h="370840">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Otterburn Primary School &amp; Nursery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£7,500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To</a:t>
                      </a:r>
                      <a:r>
                        <a:rPr lang="en-US" sz="1100" b="1" kern="0" spc="-30"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fund</a:t>
                      </a:r>
                      <a:r>
                        <a:rPr lang="en-US" sz="1100" b="1" kern="0" spc="-2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and</a:t>
                      </a:r>
                      <a:r>
                        <a:rPr lang="en-US" sz="1100" b="1" kern="0" spc="-30"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dirty="0">
                          <a:effectLst/>
                          <a:latin typeface="Calibri" panose="020F0502020204030204" pitchFamily="34" charset="0"/>
                          <a:ea typeface="Calibri" panose="020F0502020204030204" pitchFamily="34" charset="0"/>
                          <a:cs typeface="Aptos" panose="020B0004020202020204" pitchFamily="34" charset="0"/>
                        </a:rPr>
                        <a:t> </a:t>
                      </a:r>
                      <a:r>
                        <a:rPr lang="en-US" sz="1100" b="1" kern="0" spc="-25" dirty="0">
                          <a:effectLst/>
                          <a:latin typeface="Calibri" panose="020F0502020204030204" pitchFamily="34" charset="0"/>
                          <a:ea typeface="Calibri" panose="020F0502020204030204" pitchFamily="34" charset="0"/>
                          <a:cs typeface="Aptos" panose="020B0004020202020204" pitchFamily="34" charset="0"/>
                        </a:rPr>
                        <a:t>of</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for</a:t>
                      </a:r>
                      <a:r>
                        <a:rPr lang="en-US" sz="1100" b="1" kern="0" spc="-25" dirty="0">
                          <a:effectLst/>
                          <a:latin typeface="Calibri" panose="020F0502020204030204" pitchFamily="34" charset="0"/>
                          <a:ea typeface="Calibri" panose="020F0502020204030204" pitchFamily="34" charset="0"/>
                          <a:cs typeface="Aptos" panose="020B0004020202020204" pitchFamily="34" charset="0"/>
                        </a:rPr>
                        <a:t> </a:t>
                      </a:r>
                      <a:r>
                        <a:rPr lang="en-US" sz="1100" b="1" kern="0" spc="-10" dirty="0">
                          <a:effectLst/>
                          <a:latin typeface="Calibri" panose="020F0502020204030204" pitchFamily="34" charset="0"/>
                          <a:ea typeface="Calibri" panose="020F0502020204030204" pitchFamily="34" charset="0"/>
                          <a:cs typeface="Aptos" panose="020B0004020202020204" pitchFamily="34" charset="0"/>
                        </a:rPr>
                        <a:t>families and towards wraparound care and nursery</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971171796"/>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C2BA082C-C42E-77E9-151B-597E3DF800FB}"/>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443825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ABB6A-D622-ECAB-FF9A-5DDF246AA4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CD428D-7792-5238-10FD-9ADB058BBD2C}"/>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D5206030-CFBF-CAA8-AF88-4F5582A93300}"/>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A47EDC47-D80D-0444-FCF0-C8E7BB8FF7B5}"/>
              </a:ext>
            </a:extLst>
          </p:cNvPr>
          <p:cNvGraphicFramePr>
            <a:graphicFrameLocks noGrp="1"/>
          </p:cNvGraphicFramePr>
          <p:nvPr>
            <p:extLst>
              <p:ext uri="{D42A27DB-BD31-4B8C-83A1-F6EECF244321}">
                <p14:modId xmlns:p14="http://schemas.microsoft.com/office/powerpoint/2010/main" val="3059829537"/>
              </p:ext>
            </p:extLst>
          </p:nvPr>
        </p:nvGraphicFramePr>
        <p:xfrm>
          <a:off x="906462" y="1365716"/>
          <a:ext cx="10933113" cy="4819685"/>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441375">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419004">
                <a:tc>
                  <a:txBody>
                    <a:bodyPr/>
                    <a:lstStyle/>
                    <a:p>
                      <a:pPr marL="67945">
                        <a:lnSpc>
                          <a:spcPts val="13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Wark Primary School</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£5,220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and</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spc="-25">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for</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spc="-10">
                          <a:effectLst/>
                          <a:latin typeface="Calibri" panose="020F0502020204030204" pitchFamily="34" charset="0"/>
                          <a:ea typeface="Calibri" panose="020F0502020204030204" pitchFamily="34" charset="0"/>
                          <a:cs typeface="Aptos" panose="020B0004020202020204" pitchFamily="34" charset="0"/>
                        </a:rPr>
                        <a:t>families and towards wraparound care and pre-school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406866">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Chollerton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£5,820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and</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for</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families and towards wraparound care and pre-school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4061832012"/>
                  </a:ext>
                </a:extLst>
              </a:tr>
              <a:tr h="384091">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Cambo Wraparound</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effectLst/>
                          <a:latin typeface="Calibri" panose="020F0502020204030204" pitchFamily="34" charset="0"/>
                          <a:ea typeface="Calibri" panose="020F0502020204030204" pitchFamily="34" charset="0"/>
                          <a:cs typeface="Aptos" panose="020B0004020202020204" pitchFamily="34" charset="0"/>
                        </a:rPr>
                        <a:t> operating costs and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spc="-25">
                          <a:effectLst/>
                          <a:latin typeface="Calibri" panose="020F0502020204030204" pitchFamily="34" charset="0"/>
                          <a:ea typeface="Calibri" panose="020F0502020204030204" pitchFamily="34" charset="0"/>
                          <a:cs typeface="Aptos" panose="020B0004020202020204" pitchFamily="34" charset="0"/>
                        </a:rPr>
                        <a:t>of</a:t>
                      </a:r>
                      <a:r>
                        <a:rPr lang="en-US" sz="1100" b="1" kern="0">
                          <a:effectLst/>
                          <a:latin typeface="Calibri" panose="020F0502020204030204" pitchFamily="34" charset="0"/>
                          <a:ea typeface="Calibri" panose="020F0502020204030204" pitchFamily="34" charset="0"/>
                          <a:cs typeface="Aptos" panose="020B0004020202020204" pitchFamily="34" charset="0"/>
                        </a:rPr>
                        <a:t> living</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for</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spc="-10">
                          <a:effectLst/>
                          <a:latin typeface="Calibri" panose="020F0502020204030204" pitchFamily="34" charset="0"/>
                          <a:ea typeface="Calibri" panose="020F0502020204030204" pitchFamily="34" charset="0"/>
                          <a:cs typeface="Aptos" panose="020B0004020202020204" pitchFamily="34" charset="0"/>
                        </a:rPr>
                        <a:t>families in nursery and wraparound</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84091">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Belsay Daycare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operating costs and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of</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 living</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for</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families in nursery and wraparound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406866">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Bellingham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£4,080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and</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effectLst/>
                          <a:latin typeface="Calibri" panose="020F0502020204030204" pitchFamily="34" charset="0"/>
                          <a:ea typeface="Calibri" panose="020F0502020204030204" pitchFamily="34" charset="0"/>
                          <a:cs typeface="Aptos" panose="020B0004020202020204" pitchFamily="34" charset="0"/>
                        </a:rPr>
                        <a:t> </a:t>
                      </a:r>
                      <a:r>
                        <a:rPr lang="en-US" sz="1100" b="1" kern="0" spc="-25">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for</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spc="-10">
                          <a:effectLst/>
                          <a:latin typeface="Calibri" panose="020F0502020204030204" pitchFamily="34" charset="0"/>
                          <a:ea typeface="Calibri" panose="020F0502020204030204" pitchFamily="34" charset="0"/>
                          <a:cs typeface="Aptos" panose="020B0004020202020204" pitchFamily="34" charset="0"/>
                        </a:rPr>
                        <a:t>families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406866">
                <a:tc>
                  <a:txBody>
                    <a:bodyPr/>
                    <a:lstStyle/>
                    <a:p>
                      <a:pPr marL="67945">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Cambo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£6,360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fund</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extra-curricular</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activities</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and</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of</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living</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support</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for</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families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84091">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Broadband 4 the Rural North (B4RN)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the cost of Kirkwhelpington project for superfast broadband installation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84091">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Church &amp; Community Partnership Tynedale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£3,090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 fund dementia friends training for villages across the area and dementia friendly equipment for village halls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84091">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Miscreations Theatre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£3,164</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the</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of</a:t>
                      </a:r>
                      <a:r>
                        <a:rPr lang="en-US" sz="1100" b="1" kern="0" spc="-1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creative workshops for 4 primary and first schools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84091">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Scots Gap Chapel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the</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 of a new boiler for the chapel which is a community hub</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53340066"/>
                  </a:ext>
                </a:extLst>
              </a:tr>
              <a:tr h="384091">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Cambo Village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2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the</a:t>
                      </a:r>
                      <a:r>
                        <a:rPr lang="en-US" sz="1100" b="1" kern="0" spc="-20"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cost</a:t>
                      </a:r>
                      <a:r>
                        <a:rPr lang="en-US" sz="1100" b="1" kern="0" spc="-1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of</a:t>
                      </a:r>
                      <a:r>
                        <a:rPr lang="en-US" sz="1100" b="1" kern="0" spc="-15" dirty="0">
                          <a:effectLst/>
                          <a:latin typeface="Calibri" panose="020F0502020204030204" pitchFamily="34" charset="0"/>
                          <a:ea typeface="Calibri" panose="020F0502020204030204" pitchFamily="34" charset="0"/>
                          <a:cs typeface="Aptos" panose="020B0004020202020204" pitchFamily="34" charset="0"/>
                        </a:rPr>
                        <a:t> </a:t>
                      </a:r>
                      <a:r>
                        <a:rPr lang="en-US" sz="1100" b="1" kern="0" dirty="0">
                          <a:effectLst/>
                          <a:latin typeface="Calibri" panose="020F0502020204030204" pitchFamily="34" charset="0"/>
                          <a:ea typeface="Calibri" panose="020F0502020204030204" pitchFamily="34" charset="0"/>
                          <a:cs typeface="Aptos" panose="020B0004020202020204" pitchFamily="34" charset="0"/>
                        </a:rPr>
                        <a:t>new LED sensor lighting</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62691123"/>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A7F8F0E9-B679-7F38-5C1B-8C61506B93B0}"/>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1094481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CE34A-B1F7-ADB8-9BBC-93FD381B8A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E224E6-1955-8004-C06D-6FD32E0DFE15}"/>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F120E992-E5F9-879F-7F06-AA723C3D714D}"/>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88477DCF-A6C6-1C89-BD89-3B7E5F10DA0C}"/>
              </a:ext>
            </a:extLst>
          </p:cNvPr>
          <p:cNvGraphicFramePr>
            <a:graphicFrameLocks noGrp="1"/>
          </p:cNvGraphicFramePr>
          <p:nvPr>
            <p:extLst>
              <p:ext uri="{D42A27DB-BD31-4B8C-83A1-F6EECF244321}">
                <p14:modId xmlns:p14="http://schemas.microsoft.com/office/powerpoint/2010/main" val="612555447"/>
              </p:ext>
            </p:extLst>
          </p:nvPr>
        </p:nvGraphicFramePr>
        <p:xfrm>
          <a:off x="906462" y="1365716"/>
          <a:ext cx="10933113" cy="4602291"/>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Centre for Search Research</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the</a:t>
                      </a:r>
                      <a:r>
                        <a:rPr lang="en-US" sz="1100" b="1" kern="0" spc="-1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 of a night vision drone for search and rescue training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ct val="107000"/>
                        </a:lnSpc>
                        <a:spcBef>
                          <a:spcPts val="5"/>
                        </a:spcBef>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North Tyne Youth</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ct val="107000"/>
                        </a:lnSpc>
                        <a:spcBef>
                          <a:spcPts val="5"/>
                        </a:spcBef>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£25,000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35"/>
                        </a:lnSpc>
                        <a:spcBef>
                          <a:spcPts val="5"/>
                        </a:spcBef>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Salary of youth worker (2</a:t>
                      </a:r>
                      <a:r>
                        <a:rPr lang="en-US" sz="1100" b="1" kern="0" baseline="30000">
                          <a:solidFill>
                            <a:srgbClr val="000000"/>
                          </a:solidFill>
                          <a:effectLst/>
                          <a:latin typeface="Calibri" panose="020F0502020204030204" pitchFamily="34" charset="0"/>
                          <a:ea typeface="Calibri" panose="020F0502020204030204" pitchFamily="34" charset="0"/>
                          <a:cs typeface="Aptos" panose="020B0004020202020204" pitchFamily="34" charset="0"/>
                        </a:rPr>
                        <a:t>nd</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 year of 3-year grant)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Kirkwhelpington Memorial Hall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the</a:t>
                      </a:r>
                      <a:r>
                        <a:rPr lang="en-US" sz="1100" b="1" kern="0" spc="-25">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cost of an extension to the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5"/>
                        </a:lnSpc>
                        <a:spcBef>
                          <a:spcPts val="5"/>
                        </a:spcBef>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Phoenix 60+ Social Club</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£2,800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the</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of monthly summer coach trips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Hannah’s Pet Services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a vehicle to run pet services business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Kirkharle Creative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£5,801</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playground upgrades and seating at Kirkharle Courtyard</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Otterburn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year 5 and 6 residential trip to Northumberland coast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Melissa’s Beauty Box</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£7,000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business relocation and expansion including job creation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RTC</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salary of Centre &amp; Development Manager</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53340066"/>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Bellingham Heritage Centre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£3,154</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the</a:t>
                      </a:r>
                      <a:r>
                        <a:rPr lang="en-US" sz="1100" b="1" kern="0" spc="-2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 of artwork installation to commemorate 40 years of Bellingham, NSPCC</a:t>
                      </a:r>
                      <a:endParaRPr lang="en-GB" sz="1100" kern="100">
                        <a:effectLst/>
                        <a:latin typeface="Aptos" panose="020B0004020202020204" pitchFamily="34" charset="0"/>
                        <a:ea typeface="Aptos" panose="020B0004020202020204" pitchFamily="34" charset="0"/>
                        <a:cs typeface="Aptos" panose="020B0004020202020204" pitchFamily="34" charset="0"/>
                      </a:endParaRPr>
                    </a:p>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62691123"/>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Keith Anderson Woodland Surveys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£1,700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Towards the cost of IT equipment for business development</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971171796"/>
                  </a:ext>
                </a:extLst>
              </a:tr>
            </a:tbl>
          </a:graphicData>
        </a:graphic>
      </p:graphicFrame>
      <p:sp>
        <p:nvSpPr>
          <p:cNvPr id="3" name="TextBox 2">
            <a:extLst>
              <a:ext uri="{FF2B5EF4-FFF2-40B4-BE49-F238E27FC236}">
                <a16:creationId xmlns:a16="http://schemas.microsoft.com/office/drawing/2014/main" id="{5E17C03A-EE24-E115-4852-2E533D350F69}"/>
              </a:ext>
            </a:extLst>
          </p:cNvPr>
          <p:cNvSpPr txBox="1"/>
          <p:nvPr/>
        </p:nvSpPr>
        <p:spPr>
          <a:xfrm>
            <a:off x="9438969" y="668594"/>
            <a:ext cx="912318" cy="369332"/>
          </a:xfrm>
          <a:prstGeom prst="rect">
            <a:avLst/>
          </a:prstGeom>
          <a:noFill/>
        </p:spPr>
        <p:txBody>
          <a:bodyPr wrap="square" rtlCol="0">
            <a:spAutoFit/>
          </a:bodyPr>
          <a:lstStyle/>
          <a:p>
            <a:endParaRPr lang="en-GB" dirty="0"/>
          </a:p>
        </p:txBody>
      </p:sp>
      <p:pic>
        <p:nvPicPr>
          <p:cNvPr id="7" name="Picture 6" descr="A logo for a community&#10;&#10;AI-generated content may be incorrect.">
            <a:extLst>
              <a:ext uri="{FF2B5EF4-FFF2-40B4-BE49-F238E27FC236}">
                <a16:creationId xmlns:a16="http://schemas.microsoft.com/office/drawing/2014/main" id="{0F954CEF-07DB-414A-CEDB-53FDCA3228BF}"/>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182329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9BCAD-FA79-6DB8-9D99-579F60482B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3774A2-8601-3921-7775-9E286D8B9F4B}"/>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5D7C1594-C985-DA77-8000-5AE1569FEC6A}"/>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EB318663-C3D9-919B-5B96-4D9094407E4D}"/>
              </a:ext>
            </a:extLst>
          </p:cNvPr>
          <p:cNvGraphicFramePr>
            <a:graphicFrameLocks noGrp="1"/>
          </p:cNvGraphicFramePr>
          <p:nvPr>
            <p:extLst>
              <p:ext uri="{D42A27DB-BD31-4B8C-83A1-F6EECF244321}">
                <p14:modId xmlns:p14="http://schemas.microsoft.com/office/powerpoint/2010/main" val="3605696715"/>
              </p:ext>
            </p:extLst>
          </p:nvPr>
        </p:nvGraphicFramePr>
        <p:xfrm>
          <a:off x="906462" y="1365716"/>
          <a:ext cx="10933113" cy="2763831"/>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484082">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Community Benefit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46453">
                <a:tc>
                  <a:txBody>
                    <a:bodyPr/>
                    <a:lstStyle/>
                    <a:p>
                      <a:pPr marL="67945">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Adapt</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£10,827</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One year’</a:t>
                      </a:r>
                      <a:r>
                        <a:rPr lang="en-US" sz="1100" kern="0">
                          <a:effectLst/>
                          <a:latin typeface="Calibri" panose="020F0502020204030204" pitchFamily="34" charset="0"/>
                          <a:ea typeface="Calibri" panose="020F0502020204030204" pitchFamily="34" charset="0"/>
                          <a:cs typeface="Aptos" panose="020B0004020202020204" pitchFamily="34" charset="0"/>
                        </a:rPr>
                        <a:t>s</a:t>
                      </a:r>
                      <a:r>
                        <a:rPr lang="en-US" sz="1100" b="1" kern="0">
                          <a:effectLst/>
                          <a:latin typeface="Calibri" panose="020F0502020204030204" pitchFamily="34" charset="0"/>
                          <a:ea typeface="Calibri" panose="020F0502020204030204" pitchFamily="34" charset="0"/>
                          <a:cs typeface="Aptos" panose="020B0004020202020204" pitchFamily="34" charset="0"/>
                        </a:rPr>
                        <a:t> transport from Byrness to Morpeth or Otterburn via Kirkwhelpington to Morpeth on alternate weeks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22216">
                <a:tc gridSpan="3">
                  <a:txBody>
                    <a:bodyPr/>
                    <a:lstStyle/>
                    <a:p>
                      <a:pPr marL="68580">
                        <a:lnSpc>
                          <a:spcPts val="1240"/>
                        </a:lnSpc>
                        <a:spcAft>
                          <a:spcPts val="800"/>
                        </a:spcAft>
                        <a:buNone/>
                      </a:pPr>
                      <a:r>
                        <a:rPr lang="en-US" sz="14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Community Benefit Fund – grants agreed but not yet paid</a:t>
                      </a:r>
                      <a:endParaRPr lang="en-GB" sz="1400" kern="100" dirty="0">
                        <a:solidFill>
                          <a:srgbClr val="FF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88652259"/>
                  </a:ext>
                </a:extLst>
              </a:tr>
              <a:tr h="322216">
                <a:tc>
                  <a:txBody>
                    <a:bodyPr/>
                    <a:lstStyle/>
                    <a:p>
                      <a:pPr marL="67945">
                        <a:lnSpc>
                          <a:spcPts val="1240"/>
                        </a:lnSpc>
                        <a:spcAft>
                          <a:spcPts val="800"/>
                        </a:spcAft>
                        <a:buNone/>
                      </a:pPr>
                      <a:r>
                        <a:rPr lang="en-US" sz="1100" b="1" kern="0" dirty="0" err="1">
                          <a:effectLst/>
                          <a:latin typeface="Calibri" panose="020F0502020204030204" pitchFamily="34" charset="0"/>
                          <a:ea typeface="Calibri" panose="020F0502020204030204" pitchFamily="34" charset="0"/>
                          <a:cs typeface="Aptos" panose="020B0004020202020204" pitchFamily="34" charset="0"/>
                        </a:rPr>
                        <a:t>Kirkharle</a:t>
                      </a:r>
                      <a:r>
                        <a:rPr lang="en-US" sz="1100" b="1" kern="0" dirty="0">
                          <a:effectLst/>
                          <a:latin typeface="Calibri" panose="020F0502020204030204" pitchFamily="34" charset="0"/>
                          <a:ea typeface="Calibri" panose="020F0502020204030204" pitchFamily="34" charset="0"/>
                          <a:cs typeface="Aptos" panose="020B0004020202020204" pitchFamily="34" charset="0"/>
                        </a:rPr>
                        <a:t> Parkrun</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£4,300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Cost to start a parkrun at Kirkharle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22216">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Cambo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£7,787</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an outdoor cycle and scooter track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22216">
                <a:tc>
                  <a:txBody>
                    <a:bodyPr/>
                    <a:lstStyle/>
                    <a:p>
                      <a:pPr marL="67945">
                        <a:lnSpc>
                          <a:spcPts val="1240"/>
                        </a:lnSpc>
                        <a:spcAft>
                          <a:spcPts val="800"/>
                        </a:spcAft>
                        <a:buNone/>
                      </a:pPr>
                      <a:r>
                        <a:rPr lang="en-US" sz="1400" b="1" kern="0" spc="-10">
                          <a:effectLst/>
                          <a:latin typeface="Calibri" panose="020F0502020204030204" pitchFamily="34" charset="0"/>
                          <a:ea typeface="Calibri" panose="020F0502020204030204" pitchFamily="34" charset="0"/>
                          <a:cs typeface="Aptos" panose="020B0004020202020204" pitchFamily="34" charset="0"/>
                        </a:rPr>
                        <a:t>Total</a:t>
                      </a:r>
                      <a:endParaRPr lang="en-GB" sz="1400" b="1"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400" b="1" kern="0" spc="-10" dirty="0">
                          <a:solidFill>
                            <a:srgbClr val="000000"/>
                          </a:solidFill>
                          <a:effectLst/>
                          <a:latin typeface="Calibri" panose="020F0502020204030204" pitchFamily="34" charset="0"/>
                          <a:ea typeface="Calibri" panose="020F0502020204030204" pitchFamily="34" charset="0"/>
                          <a:cs typeface="Aptos" panose="020B0004020202020204" pitchFamily="34" charset="0"/>
                        </a:rPr>
                        <a:t>£320,115</a:t>
                      </a:r>
                      <a:endParaRPr lang="en-GB" sz="14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kern="0" dirty="0">
                          <a:effectLst/>
                          <a:latin typeface="Calibri" panose="020F0502020204030204" pitchFamily="34" charset="0"/>
                          <a:ea typeface="Calibri" panose="020F0502020204030204" pitchFamily="34" charset="0"/>
                          <a:cs typeface="Aptos" panose="020B0004020202020204" pitchFamily="34" charset="0"/>
                        </a:rPr>
                        <a:t>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22216">
                <a:tc>
                  <a:txBody>
                    <a:bodyPr/>
                    <a:lstStyle/>
                    <a:p>
                      <a:pPr marL="67945">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2761958"/>
                  </a:ext>
                </a:extLst>
              </a:tr>
              <a:tr h="322216">
                <a:tc>
                  <a:txBody>
                    <a:bodyPr/>
                    <a:lstStyle/>
                    <a:p>
                      <a:pPr marL="67945">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5400588"/>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73874B1E-D4EE-FCF7-21EA-E1A865C81C94}"/>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2216710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E2E7C-8339-23D2-8A5C-A830BA421F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017D28-4C50-363B-E33B-4F20B844BF07}"/>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170889D4-CC8C-A62A-5683-E351F4BAF04C}"/>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CE54994C-1D8D-EB7A-4205-29E069E9ECA8}"/>
              </a:ext>
            </a:extLst>
          </p:cNvPr>
          <p:cNvGraphicFramePr>
            <a:graphicFrameLocks noGrp="1"/>
          </p:cNvGraphicFramePr>
          <p:nvPr>
            <p:extLst>
              <p:ext uri="{D42A27DB-BD31-4B8C-83A1-F6EECF244321}">
                <p14:modId xmlns:p14="http://schemas.microsoft.com/office/powerpoint/2010/main" val="2613996935"/>
              </p:ext>
            </p:extLst>
          </p:nvPr>
        </p:nvGraphicFramePr>
        <p:xfrm>
          <a:off x="906462" y="1365716"/>
          <a:ext cx="10933113" cy="5247069"/>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370840">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Small Donations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70840">
                <a:tc>
                  <a:txBody>
                    <a:bodyPr/>
                    <a:lstStyle/>
                    <a:p>
                      <a:pPr marL="67945">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Morpeth Amateur Swimming Club</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operating licensed swimming competitions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70840">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Groundwork NE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5">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a:t>
                      </a:r>
                      <a:r>
                        <a:rPr lang="en-US" sz="1100" b="1" kern="0" spc="-15">
                          <a:solidFill>
                            <a:srgbClr val="000000"/>
                          </a:solidFill>
                          <a:effectLst/>
                          <a:latin typeface="Calibri" panose="020F0502020204030204" pitchFamily="34" charset="0"/>
                          <a:ea typeface="Calibri" panose="020F0502020204030204" pitchFamily="34" charset="0"/>
                          <a:cs typeface="Aptos" panose="020B0004020202020204" pitchFamily="34" charset="0"/>
                        </a:rPr>
                        <a:t> of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exhibition and oral histories for the Wansbeck Restoration for Climate Change project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70840">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Simonside Country Fair</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the cost of a replacement marquees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At Home with Angie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£400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dog teeth cleaning equipment for business development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Kirkwhelpington Xmas Party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For village Xmas event and children’</a:t>
                      </a:r>
                      <a:r>
                        <a:rPr lang="en-US" sz="1100" kern="0">
                          <a:effectLst/>
                          <a:latin typeface="Calibri" panose="020F0502020204030204" pitchFamily="34" charset="0"/>
                          <a:ea typeface="Calibri" panose="020F0502020204030204" pitchFamily="34" charset="0"/>
                          <a:cs typeface="Aptos" panose="020B0004020202020204" pitchFamily="34" charset="0"/>
                        </a:rPr>
                        <a:t>s</a:t>
                      </a:r>
                      <a:r>
                        <a:rPr lang="en-US" sz="1100" b="1" kern="0">
                          <a:effectLst/>
                          <a:latin typeface="Calibri" panose="020F0502020204030204" pitchFamily="34" charset="0"/>
                          <a:ea typeface="Calibri" panose="020F0502020204030204" pitchFamily="34" charset="0"/>
                          <a:cs typeface="Aptos" panose="020B0004020202020204" pitchFamily="34" charset="0"/>
                        </a:rPr>
                        <a:t> crafts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Otterburn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the cost of pantomime trip for whole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Individual Corsenside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£100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Cost of football coach training to assist with children’s football club</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Being Human Festival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£386</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Coach travel for school children – additional to grant award last year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North Tyne Youth</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cost of film making equipment for youth club use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77246978"/>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Otterburn Badminton Club</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£334</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Equipment for Badminton Club</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757853986"/>
                  </a:ext>
                </a:extLst>
              </a:tr>
              <a:tr h="370840">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Otterburn Parish Council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recycled plastic picnic table for children’s park</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171456301"/>
                  </a:ext>
                </a:extLst>
              </a:tr>
              <a:tr h="370840">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Otterburn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£243</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Cost of Chinese New Year creative workshops for the children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983681813"/>
                  </a:ext>
                </a:extLst>
              </a:tr>
              <a:tr h="370840">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Bellingham in Bloom</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Towards the cost of 2025 expenditure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486562511"/>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40D5904F-4E7F-12CC-4B7F-B68BAE45DA41}"/>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2725012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F8622-2E7D-3FDE-F7A0-E22CAE4DF8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64D059-9F1B-5262-473B-A103BA1970BA}"/>
              </a:ext>
            </a:extLst>
          </p:cNvPr>
          <p:cNvSpPr>
            <a:spLocks noGrp="1"/>
          </p:cNvSpPr>
          <p:nvPr>
            <p:ph type="title"/>
          </p:nvPr>
        </p:nvSpPr>
        <p:spPr>
          <a:xfrm>
            <a:off x="769938" y="247599"/>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0D3363B4-16C0-E862-A1B4-C066B975F562}"/>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F9780497-01D6-D0F7-AFD6-7D957ECAB408}"/>
              </a:ext>
            </a:extLst>
          </p:cNvPr>
          <p:cNvGraphicFramePr>
            <a:graphicFrameLocks noGrp="1"/>
          </p:cNvGraphicFramePr>
          <p:nvPr>
            <p:extLst>
              <p:ext uri="{D42A27DB-BD31-4B8C-83A1-F6EECF244321}">
                <p14:modId xmlns:p14="http://schemas.microsoft.com/office/powerpoint/2010/main" val="809662932"/>
              </p:ext>
            </p:extLst>
          </p:nvPr>
        </p:nvGraphicFramePr>
        <p:xfrm>
          <a:off x="906462" y="1223529"/>
          <a:ext cx="10933113" cy="4956847"/>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420427">
                <a:tc gridSpan="3">
                  <a:txBody>
                    <a:bodyPr/>
                    <a:lstStyle/>
                    <a:p>
                      <a:pPr marL="67945">
                        <a:lnSpc>
                          <a:spcPts val="1240"/>
                        </a:lnSpc>
                        <a:spcAft>
                          <a:spcPts val="800"/>
                        </a:spcAft>
                      </a:pPr>
                      <a:endParaRPr lang="en-US" sz="2000" b="1" kern="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67945">
                        <a:lnSpc>
                          <a:spcPts val="1240"/>
                        </a:lnSpc>
                        <a:spcAft>
                          <a:spcPts val="800"/>
                        </a:spcAft>
                      </a:pP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Small Donations Fund – 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05141">
                <a:tc>
                  <a:txBody>
                    <a:bodyPr/>
                    <a:lstStyle/>
                    <a:p>
                      <a:pPr marL="67945">
                        <a:lnSpc>
                          <a:spcPct val="107000"/>
                        </a:lnSpc>
                        <a:spcBef>
                          <a:spcPts val="5"/>
                        </a:spcBef>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Otterburn Parish Council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Bef>
                          <a:spcPts val="5"/>
                        </a:spcBef>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£145</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Medicine blister pack recycling box sited at Otterburn Memorial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05141">
                <a:tc>
                  <a:txBody>
                    <a:bodyPr/>
                    <a:lstStyle/>
                    <a:p>
                      <a:pPr marL="67945">
                        <a:lnSpc>
                          <a:spcPts val="1245"/>
                        </a:lnSpc>
                        <a:spcBef>
                          <a:spcPts val="10"/>
                        </a:spcBef>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Cambo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5"/>
                        </a:lnSpc>
                        <a:spcBef>
                          <a:spcPts val="10"/>
                        </a:spcBef>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5"/>
                        </a:lnSpc>
                        <a:spcBef>
                          <a:spcPts val="10"/>
                        </a:spcBef>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a:t>
                      </a:r>
                      <a:r>
                        <a:rPr lang="en-US" sz="1100" b="1" kern="0" spc="-3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the cost of books for library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414463302"/>
                  </a:ext>
                </a:extLst>
              </a:tr>
              <a:tr h="305141">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Time Bandits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£400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VE Workshops for 2 schools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05141">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Reed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Starlink kit to provide Wi-F</a:t>
                      </a:r>
                      <a:r>
                        <a:rPr lang="en-US" sz="1100" kern="0">
                          <a:solidFill>
                            <a:srgbClr val="000000"/>
                          </a:solidFill>
                          <a:effectLst/>
                          <a:latin typeface="Calibri" panose="020F0502020204030204" pitchFamily="34" charset="0"/>
                          <a:ea typeface="Calibri" panose="020F0502020204030204" pitchFamily="34" charset="0"/>
                          <a:cs typeface="Aptos" panose="020B0004020202020204" pitchFamily="34" charset="0"/>
                        </a:rPr>
                        <a:t>i</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 backup in case of power outages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05141">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Otterburn Memorial Hall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20">
                          <a:solidFill>
                            <a:srgbClr val="000000"/>
                          </a:solidFill>
                          <a:effectLst/>
                          <a:latin typeface="Calibri" panose="020F0502020204030204" pitchFamily="34" charset="0"/>
                          <a:ea typeface="Calibri" panose="020F0502020204030204" pitchFamily="34" charset="0"/>
                          <a:cs typeface="Aptos" panose="020B0004020202020204" pitchFamily="34" charset="0"/>
                        </a:rPr>
                        <a:t>£400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Starlink kit to provide Wi-F</a:t>
                      </a:r>
                      <a:r>
                        <a:rPr lang="en-US" sz="1100" kern="0">
                          <a:effectLst/>
                          <a:latin typeface="Calibri" panose="020F0502020204030204" pitchFamily="34" charset="0"/>
                          <a:ea typeface="Calibri" panose="020F0502020204030204" pitchFamily="34" charset="0"/>
                          <a:cs typeface="Aptos" panose="020B0004020202020204" pitchFamily="34" charset="0"/>
                        </a:rPr>
                        <a:t>i</a:t>
                      </a:r>
                      <a:r>
                        <a:rPr lang="en-US" sz="1100" b="1" kern="0">
                          <a:effectLst/>
                          <a:latin typeface="Calibri" panose="020F0502020204030204" pitchFamily="34" charset="0"/>
                          <a:ea typeface="Calibri" panose="020F0502020204030204" pitchFamily="34" charset="0"/>
                          <a:cs typeface="Aptos" panose="020B0004020202020204" pitchFamily="34" charset="0"/>
                        </a:rPr>
                        <a:t> backup in case of power outages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05141">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North Tyne &amp; Redesdale Community Partnership</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£437</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Starlink kit to provide Wi-F</a:t>
                      </a:r>
                      <a:r>
                        <a:rPr lang="en-US" sz="1100" kern="0">
                          <a:solidFill>
                            <a:srgbClr val="000000"/>
                          </a:solidFill>
                          <a:effectLst/>
                          <a:latin typeface="Calibri" panose="020F0502020204030204" pitchFamily="34" charset="0"/>
                          <a:ea typeface="Calibri" panose="020F0502020204030204" pitchFamily="34" charset="0"/>
                          <a:cs typeface="Aptos" panose="020B0004020202020204" pitchFamily="34" charset="0"/>
                        </a:rPr>
                        <a:t>i</a:t>
                      </a: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 capabilities for local village shows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05141">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Wag &amp; Co</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training and DBS checks for volunteers to become befrienders with their dogs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05141">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Sarah Morpeth</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photography for business promotion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05141">
                <a:tc>
                  <a:txBody>
                    <a:bodyPr/>
                    <a:lstStyle/>
                    <a:p>
                      <a:pPr marL="67945">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Chollerton Preschool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Towards the cost of summer trip for nursery children and parents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05141">
                <a:tc>
                  <a:txBody>
                    <a:bodyPr/>
                    <a:lstStyle/>
                    <a:p>
                      <a:pPr marL="67945">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NCEL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£456</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Feasibility Study for Elsdon Village Hall to research potential installation of solar panels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77246978"/>
                  </a:ext>
                </a:extLst>
              </a:tr>
              <a:tr h="305141">
                <a:tc gridSpan="3">
                  <a:txBody>
                    <a:bodyPr/>
                    <a:lstStyle/>
                    <a:p>
                      <a:pPr marL="67945">
                        <a:lnSpc>
                          <a:spcPts val="1340"/>
                        </a:lnSpc>
                        <a:spcAft>
                          <a:spcPts val="800"/>
                        </a:spcAft>
                        <a:buNone/>
                      </a:pPr>
                      <a:r>
                        <a:rPr lang="en-US" sz="11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Small Donations Fund - grant</a:t>
                      </a:r>
                      <a:r>
                        <a:rPr lang="en-US" sz="1100" b="1" kern="0" spc="-20" dirty="0">
                          <a:solidFill>
                            <a:srgbClr val="FF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agreed</a:t>
                      </a:r>
                      <a:r>
                        <a:rPr lang="en-US" sz="1100" b="1" kern="0" spc="-20" dirty="0">
                          <a:solidFill>
                            <a:srgbClr val="FF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but</a:t>
                      </a:r>
                      <a:r>
                        <a:rPr lang="en-US" sz="1100" b="1" kern="0" spc="-15" dirty="0">
                          <a:solidFill>
                            <a:srgbClr val="FF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not</a:t>
                      </a:r>
                      <a:r>
                        <a:rPr lang="en-US" sz="1100" b="1" kern="0" spc="-15" dirty="0">
                          <a:solidFill>
                            <a:srgbClr val="FF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dirty="0">
                          <a:solidFill>
                            <a:srgbClr val="FF0000"/>
                          </a:solidFill>
                          <a:effectLst/>
                          <a:latin typeface="Calibri" panose="020F0502020204030204" pitchFamily="34" charset="0"/>
                          <a:ea typeface="Calibri" panose="020F0502020204030204" pitchFamily="34" charset="0"/>
                          <a:cs typeface="Aptos" panose="020B0004020202020204" pitchFamily="34" charset="0"/>
                        </a:rPr>
                        <a:t>yet</a:t>
                      </a:r>
                      <a:r>
                        <a:rPr lang="en-US" sz="1100" b="1" kern="0" spc="-20" dirty="0">
                          <a:solidFill>
                            <a:srgbClr val="FF0000"/>
                          </a:solidFill>
                          <a:effectLst/>
                          <a:latin typeface="Calibri" panose="020F0502020204030204" pitchFamily="34" charset="0"/>
                          <a:ea typeface="Calibri" panose="020F0502020204030204" pitchFamily="34" charset="0"/>
                          <a:cs typeface="Aptos" panose="020B0004020202020204" pitchFamily="34" charset="0"/>
                        </a:rPr>
                        <a:t> paid</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57853986"/>
                  </a:ext>
                </a:extLst>
              </a:tr>
              <a:tr h="370452">
                <a:tc>
                  <a:txBody>
                    <a:bodyPr/>
                    <a:lstStyle/>
                    <a:p>
                      <a:pPr marL="67945">
                        <a:lnSpc>
                          <a:spcPct val="10700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Wark Primary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Towards the cost of new playground equipment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171456301"/>
                  </a:ext>
                </a:extLst>
              </a:tr>
              <a:tr h="305141">
                <a:tc>
                  <a:txBody>
                    <a:bodyPr/>
                    <a:lstStyle/>
                    <a:p>
                      <a:pPr marL="67945">
                        <a:lnSpc>
                          <a:spcPct val="107000"/>
                        </a:lnSpc>
                        <a:spcAft>
                          <a:spcPts val="800"/>
                        </a:spcAft>
                        <a:buNone/>
                      </a:pPr>
                      <a:r>
                        <a:rPr lang="en-US" sz="1400" b="1" kern="0" dirty="0">
                          <a:effectLst/>
                          <a:latin typeface="Calibri" panose="020F0502020204030204" pitchFamily="34" charset="0"/>
                          <a:ea typeface="Calibri" panose="020F0502020204030204" pitchFamily="34" charset="0"/>
                          <a:cs typeface="Aptos" panose="020B0004020202020204" pitchFamily="34" charset="0"/>
                        </a:rPr>
                        <a:t>Total</a:t>
                      </a:r>
                      <a:endParaRPr lang="en-GB" sz="14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400" b="1" kern="0" spc="-10" dirty="0">
                          <a:solidFill>
                            <a:srgbClr val="000000"/>
                          </a:solidFill>
                          <a:effectLst/>
                          <a:latin typeface="Calibri" panose="020F0502020204030204" pitchFamily="34" charset="0"/>
                          <a:ea typeface="Calibri" panose="020F0502020204030204" pitchFamily="34" charset="0"/>
                          <a:cs typeface="Aptos" panose="020B0004020202020204" pitchFamily="34" charset="0"/>
                        </a:rPr>
                        <a:t>£10,164</a:t>
                      </a:r>
                      <a:endParaRPr lang="en-GB" sz="14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983681813"/>
                  </a:ext>
                </a:extLst>
              </a:tr>
              <a:tr h="193413">
                <a:tc gridSpan="3">
                  <a:txBody>
                    <a:bodyPr/>
                    <a:lstStyle/>
                    <a:p>
                      <a:pPr marL="67945">
                        <a:lnSpc>
                          <a:spcPct val="107000"/>
                        </a:lnSpc>
                        <a:spcAft>
                          <a:spcPts val="800"/>
                        </a:spcAft>
                        <a:buNone/>
                      </a:pPr>
                      <a:r>
                        <a:rPr lang="en-US" sz="1100" b="1" kern="0" spc="-10">
                          <a:solidFill>
                            <a:srgbClr val="FF0000"/>
                          </a:solidFill>
                          <a:effectLst/>
                          <a:latin typeface="Calibri" panose="020F0502020204030204" pitchFamily="34" charset="0"/>
                          <a:ea typeface="Calibri" panose="020F0502020204030204" pitchFamily="34" charset="0"/>
                          <a:cs typeface="Aptos" panose="020B0004020202020204" pitchFamily="34" charset="0"/>
                        </a:rPr>
                        <a:t>Grant unspent from previous year and returned</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86562511"/>
                  </a:ext>
                </a:extLst>
              </a:tr>
              <a:tr h="305141">
                <a:tc>
                  <a:txBody>
                    <a:bodyPr/>
                    <a:lstStyle/>
                    <a:p>
                      <a:pPr marL="67945">
                        <a:lnSpc>
                          <a:spcPct val="10700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Being Human Festival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£37</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7945">
                        <a:lnSpc>
                          <a:spcPct val="10700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442766059"/>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9BE4EC3C-E650-E42A-A6F3-1DACD937943F}"/>
              </a:ext>
            </a:extLst>
          </p:cNvPr>
          <p:cNvPicPr>
            <a:picLocks noChangeAspect="1"/>
          </p:cNvPicPr>
          <p:nvPr/>
        </p:nvPicPr>
        <p:blipFill>
          <a:blip r:embed="rId3"/>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3599885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B00E11-4CE0-9587-D15E-23045D49C2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4E77D6-07CC-4BE3-9491-C4A2BB3C78B8}"/>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18036BE0-D2E9-CE04-ED02-DD2D059512AB}"/>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6" name="Table 5">
            <a:extLst>
              <a:ext uri="{FF2B5EF4-FFF2-40B4-BE49-F238E27FC236}">
                <a16:creationId xmlns:a16="http://schemas.microsoft.com/office/drawing/2014/main" id="{6CE61482-5601-853F-52EC-9414CA5FB219}"/>
              </a:ext>
            </a:extLst>
          </p:cNvPr>
          <p:cNvGraphicFramePr>
            <a:graphicFrameLocks noGrp="1"/>
          </p:cNvGraphicFramePr>
          <p:nvPr>
            <p:extLst>
              <p:ext uri="{D42A27DB-BD31-4B8C-83A1-F6EECF244321}">
                <p14:modId xmlns:p14="http://schemas.microsoft.com/office/powerpoint/2010/main" val="3286642390"/>
              </p:ext>
            </p:extLst>
          </p:nvPr>
        </p:nvGraphicFramePr>
        <p:xfrm>
          <a:off x="906462" y="1365717"/>
          <a:ext cx="10933113" cy="4742727"/>
        </p:xfrm>
        <a:graphic>
          <a:graphicData uri="http://schemas.openxmlformats.org/drawingml/2006/table">
            <a:tbl>
              <a:tblPr firstRow="1" bandRow="1">
                <a:tableStyleId>{5C22544A-7EE6-4342-B048-85BDC9FD1C3A}</a:tableStyleId>
              </a:tblPr>
              <a:tblGrid>
                <a:gridCol w="3644371">
                  <a:extLst>
                    <a:ext uri="{9D8B030D-6E8A-4147-A177-3AD203B41FA5}">
                      <a16:colId xmlns:a16="http://schemas.microsoft.com/office/drawing/2014/main" val="735848033"/>
                    </a:ext>
                  </a:extLst>
                </a:gridCol>
                <a:gridCol w="1097492">
                  <a:extLst>
                    <a:ext uri="{9D8B030D-6E8A-4147-A177-3AD203B41FA5}">
                      <a16:colId xmlns:a16="http://schemas.microsoft.com/office/drawing/2014/main" val="4285421551"/>
                    </a:ext>
                  </a:extLst>
                </a:gridCol>
                <a:gridCol w="6191250">
                  <a:extLst>
                    <a:ext uri="{9D8B030D-6E8A-4147-A177-3AD203B41FA5}">
                      <a16:colId xmlns:a16="http://schemas.microsoft.com/office/drawing/2014/main" val="69981386"/>
                    </a:ext>
                  </a:extLst>
                </a:gridCol>
              </a:tblGrid>
              <a:tr h="292355">
                <a:tc gridSpan="3">
                  <a:txBody>
                    <a:bodyPr/>
                    <a:lstStyle/>
                    <a:p>
                      <a:r>
                        <a:rPr lang="en-US" sz="1800" b="1" kern="1200" dirty="0">
                          <a:solidFill>
                            <a:schemeClr val="lt1"/>
                          </a:solidFill>
                          <a:effectLst/>
                          <a:latin typeface="+mn-lt"/>
                          <a:ea typeface="+mn-ea"/>
                          <a:cs typeface="+mn-cs"/>
                        </a:rPr>
                        <a:t>Grants awarded from Education Apprenticeship and Training Bursary (EAT Bursary</a:t>
                      </a:r>
                      <a:r>
                        <a:rPr lang="en-GB" sz="1800" b="1" kern="1200" dirty="0">
                          <a:solidFill>
                            <a:schemeClr val="lt1"/>
                          </a:solidFill>
                          <a:effectLst/>
                          <a:latin typeface="+mn-lt"/>
                          <a:ea typeface="+mn-ea"/>
                          <a:cs typeface="+mn-cs"/>
                        </a:rPr>
                        <a:t> </a:t>
                      </a:r>
                      <a:r>
                        <a:rPr lang="en-US" sz="1800" b="1" kern="1200" dirty="0">
                          <a:solidFill>
                            <a:schemeClr val="lt1"/>
                          </a:solidFill>
                          <a:effectLst/>
                          <a:latin typeface="+mn-lt"/>
                          <a:ea typeface="+mn-ea"/>
                          <a:cs typeface="+mn-cs"/>
                        </a:rPr>
                        <a:t>)</a:t>
                      </a:r>
                      <a:r>
                        <a:rPr lang="en-GB" sz="2000" dirty="0">
                          <a:effectLst/>
                        </a:rPr>
                        <a:t> </a:t>
                      </a:r>
                      <a:r>
                        <a:rPr lang="en-GB" sz="1800" b="1" kern="1200" dirty="0">
                          <a:solidFill>
                            <a:schemeClr val="lt1"/>
                          </a:solidFill>
                          <a:effectLst/>
                          <a:latin typeface="+mn-lt"/>
                          <a:ea typeface="+mn-ea"/>
                          <a:cs typeface="+mn-cs"/>
                        </a:rPr>
                        <a:t> - </a:t>
                      </a:r>
                      <a:r>
                        <a:rPr lang="en-US" sz="2000" b="1" kern="0" dirty="0">
                          <a:solidFill>
                            <a:srgbClr val="4DA4AD"/>
                          </a:solidFill>
                          <a:effectLst/>
                          <a:latin typeface="Arial" panose="020B0604020202020204" pitchFamily="34" charset="0"/>
                          <a:ea typeface="Calibri" panose="020F0502020204030204" pitchFamily="34" charset="0"/>
                          <a:cs typeface="Arial" panose="020B0604020202020204" pitchFamily="34" charset="0"/>
                        </a:rPr>
                        <a:t>Grant Paid</a:t>
                      </a:r>
                      <a:endParaRPr lang="en-GB" sz="2000" kern="100" dirty="0">
                        <a:solidFill>
                          <a:srgbClr val="4DA4AD"/>
                        </a:solidFill>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3676585"/>
                  </a:ext>
                </a:extLst>
              </a:tr>
              <a:tr h="341379">
                <a:tc>
                  <a:txBody>
                    <a:bodyPr/>
                    <a:lstStyle/>
                    <a:p>
                      <a:pPr marL="67945">
                        <a:lnSpc>
                          <a:spcPts val="1240"/>
                        </a:lnSpc>
                        <a:spcAft>
                          <a:spcPts val="800"/>
                        </a:spcAft>
                        <a:buNone/>
                      </a:pPr>
                      <a:r>
                        <a:rPr lang="en-US" sz="1100" b="1" kern="0" dirty="0">
                          <a:effectLst/>
                          <a:latin typeface="Calibri" panose="020F0502020204030204" pitchFamily="34" charset="0"/>
                          <a:ea typeface="Calibri" panose="020F0502020204030204" pitchFamily="34" charset="0"/>
                          <a:cs typeface="Aptos" panose="020B0004020202020204" pitchFamily="34" charset="0"/>
                        </a:rPr>
                        <a:t>Individual</a:t>
                      </a:r>
                      <a:r>
                        <a:rPr lang="en-US" sz="1100" b="1" kern="0" spc="-40" dirty="0">
                          <a:effectLst/>
                          <a:latin typeface="Calibri" panose="020F0502020204030204" pitchFamily="34" charset="0"/>
                          <a:ea typeface="Calibri" panose="020F0502020204030204" pitchFamily="34" charset="0"/>
                          <a:cs typeface="Aptos" panose="020B0004020202020204" pitchFamily="34" charset="0"/>
                        </a:rPr>
                        <a:t> </a:t>
                      </a:r>
                      <a:r>
                        <a:rPr lang="en-US" sz="1100" b="1" kern="0" spc="-10" dirty="0">
                          <a:effectLst/>
                          <a:latin typeface="Calibri" panose="020F0502020204030204" pitchFamily="34" charset="0"/>
                          <a:ea typeface="Calibri" panose="020F0502020204030204" pitchFamily="34" charset="0"/>
                          <a:cs typeface="Aptos" panose="020B0004020202020204" pitchFamily="34" charset="0"/>
                        </a:rPr>
                        <a:t>Chollerton</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Agricultural</a:t>
                      </a:r>
                      <a:r>
                        <a:rPr lang="en-US" sz="1100" b="1" kern="0" spc="-60">
                          <a:effectLst/>
                          <a:latin typeface="Calibri" panose="020F0502020204030204" pitchFamily="34" charset="0"/>
                          <a:ea typeface="Calibri" panose="020F0502020204030204" pitchFamily="34" charset="0"/>
                          <a:cs typeface="Aptos" panose="020B0004020202020204" pitchFamily="34" charset="0"/>
                        </a:rPr>
                        <a:t> </a:t>
                      </a:r>
                      <a:r>
                        <a:rPr lang="en-US" sz="1100" b="1" kern="0">
                          <a:effectLst/>
                          <a:latin typeface="Calibri" panose="020F0502020204030204" pitchFamily="34" charset="0"/>
                          <a:ea typeface="Calibri" panose="020F0502020204030204" pitchFamily="34" charset="0"/>
                          <a:cs typeface="Aptos" panose="020B0004020202020204" pitchFamily="34" charset="0"/>
                        </a:rPr>
                        <a:t>College,</a:t>
                      </a:r>
                      <a:r>
                        <a:rPr lang="en-US" sz="1100" b="1" kern="0" spc="-30">
                          <a:effectLst/>
                          <a:latin typeface="Calibri" panose="020F0502020204030204" pitchFamily="34" charset="0"/>
                          <a:ea typeface="Calibri" panose="020F0502020204030204" pitchFamily="34" charset="0"/>
                          <a:cs typeface="Aptos" panose="020B0004020202020204" pitchFamily="34" charset="0"/>
                        </a:rPr>
                        <a:t> </a:t>
                      </a:r>
                      <a:r>
                        <a:rPr lang="en-US" sz="1100" b="1" kern="0" spc="-20">
                          <a:effectLst/>
                          <a:latin typeface="Calibri" panose="020F0502020204030204" pitchFamily="34" charset="0"/>
                          <a:ea typeface="Calibri" panose="020F0502020204030204" pitchFamily="34" charset="0"/>
                          <a:cs typeface="Aptos" panose="020B0004020202020204" pitchFamily="34" charset="0"/>
                        </a:rPr>
                        <a:t>York 2</a:t>
                      </a:r>
                      <a:r>
                        <a:rPr lang="en-US" sz="1100" b="1" kern="0" spc="-20" baseline="30000">
                          <a:effectLst/>
                          <a:latin typeface="Calibri" panose="020F0502020204030204" pitchFamily="34" charset="0"/>
                          <a:ea typeface="Calibri" panose="020F0502020204030204" pitchFamily="34" charset="0"/>
                          <a:cs typeface="Aptos" panose="020B0004020202020204" pitchFamily="34" charset="0"/>
                        </a:rPr>
                        <a:t>nd</a:t>
                      </a:r>
                      <a:r>
                        <a:rPr lang="en-US" sz="1100" b="1" kern="0" spc="-20">
                          <a:effectLst/>
                          <a:latin typeface="Calibri" panose="020F0502020204030204" pitchFamily="34" charset="0"/>
                          <a:ea typeface="Calibri" panose="020F0502020204030204" pitchFamily="34" charset="0"/>
                          <a:cs typeface="Aptos" panose="020B0004020202020204" pitchFamily="34" charset="0"/>
                        </a:rPr>
                        <a:t> year</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649523825"/>
                  </a:ext>
                </a:extLst>
              </a:tr>
              <a:tr h="341379">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Individual</a:t>
                      </a:r>
                      <a:r>
                        <a:rPr lang="en-US" sz="1100" b="1" kern="0" spc="-40">
                          <a:solidFill>
                            <a:srgbClr val="000000"/>
                          </a:solidFill>
                          <a:effectLst/>
                          <a:latin typeface="Calibri" panose="020F0502020204030204" pitchFamily="34" charset="0"/>
                          <a:ea typeface="Calibri" panose="020F0502020204030204" pitchFamily="34" charset="0"/>
                          <a:cs typeface="Aptos" panose="020B0004020202020204" pitchFamily="34" charset="0"/>
                        </a:rPr>
                        <a:t> </a:t>
                      </a: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Birtley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Agricultural College, York</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188652259"/>
                  </a:ext>
                </a:extLst>
              </a:tr>
              <a:tr h="341379">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Individual Bellingham</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Accountancy Training (AAT level 2 &amp;3)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383807120"/>
                  </a:ext>
                </a:extLst>
              </a:tr>
              <a:tr h="341379">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Individual Corsenside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Film course Gateshead college – transport costs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828242576"/>
                  </a:ext>
                </a:extLst>
              </a:tr>
              <a:tr h="341379">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Individual Wark</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£1,400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Writing workshop training to offer writing classes across area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53996883"/>
                  </a:ext>
                </a:extLst>
              </a:tr>
              <a:tr h="341379">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Chollerton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Headteacher Thrive training to assist with additional needs of pupils and across the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862761958"/>
                  </a:ext>
                </a:extLst>
              </a:tr>
              <a:tr h="341379">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Individual Wallington Demesne</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£1,500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PhD in Aerospace Engineering, Oxford University</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665400588"/>
                  </a:ext>
                </a:extLst>
              </a:tr>
              <a:tr h="341379">
                <a:tc>
                  <a:txBody>
                    <a:bodyPr/>
                    <a:lstStyle/>
                    <a:p>
                      <a:pPr marL="67945">
                        <a:lnSpc>
                          <a:spcPts val="1340"/>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Chollerton First School</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£750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solidFill>
                            <a:srgbClr val="000000"/>
                          </a:solidFill>
                          <a:effectLst/>
                          <a:latin typeface="Calibri" panose="020F0502020204030204" pitchFamily="34" charset="0"/>
                          <a:ea typeface="Calibri" panose="020F0502020204030204" pitchFamily="34" charset="0"/>
                          <a:cs typeface="Aptos" panose="020B0004020202020204" pitchFamily="34" charset="0"/>
                        </a:rPr>
                        <a:t>Level 5 certificate in Dyslexia, Literacy, Support and Intervention covering unexpected increase in course cost</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076431440"/>
                  </a:ext>
                </a:extLst>
              </a:tr>
              <a:tr h="341379">
                <a:tc>
                  <a:txBody>
                    <a:bodyPr/>
                    <a:lstStyle/>
                    <a:p>
                      <a:pPr marL="67945">
                        <a:lnSpc>
                          <a:spcPts val="1340"/>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Individual Elsdon</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340"/>
                        </a:lnSpc>
                        <a:spcAft>
                          <a:spcPts val="800"/>
                        </a:spcAft>
                        <a:buNone/>
                      </a:pPr>
                      <a:r>
                        <a:rPr lang="en-US" sz="1100" b="1" kern="0" spc="-10">
                          <a:solidFill>
                            <a:srgbClr val="000000"/>
                          </a:solidFill>
                          <a:effectLst/>
                          <a:latin typeface="Calibri" panose="020F0502020204030204" pitchFamily="34" charset="0"/>
                          <a:ea typeface="Calibri" panose="020F0502020204030204" pitchFamily="34" charset="0"/>
                          <a:cs typeface="Aptos" panose="020B0004020202020204" pitchFamily="34" charset="0"/>
                        </a:rPr>
                        <a:t>£1,000</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5"/>
                        </a:lnSpc>
                        <a:spcAft>
                          <a:spcPts val="800"/>
                        </a:spcAft>
                        <a:buNone/>
                      </a:pPr>
                      <a:r>
                        <a:rPr lang="en-US" sz="1100" b="1" kern="0">
                          <a:effectLst/>
                          <a:latin typeface="Calibri" panose="020F0502020204030204" pitchFamily="34" charset="0"/>
                          <a:ea typeface="Calibri" panose="020F0502020204030204" pitchFamily="34" charset="0"/>
                          <a:cs typeface="Aptos" panose="020B0004020202020204" pitchFamily="34" charset="0"/>
                        </a:rPr>
                        <a:t>2</a:t>
                      </a:r>
                      <a:r>
                        <a:rPr lang="en-US" sz="1100" b="1" kern="0" baseline="30000">
                          <a:effectLst/>
                          <a:latin typeface="Calibri" panose="020F0502020204030204" pitchFamily="34" charset="0"/>
                          <a:ea typeface="Calibri" panose="020F0502020204030204" pitchFamily="34" charset="0"/>
                          <a:cs typeface="Aptos" panose="020B0004020202020204" pitchFamily="34" charset="0"/>
                        </a:rPr>
                        <a:t>nd</a:t>
                      </a:r>
                      <a:r>
                        <a:rPr lang="en-US" sz="1100" b="1" kern="0">
                          <a:effectLst/>
                          <a:latin typeface="Calibri" panose="020F0502020204030204" pitchFamily="34" charset="0"/>
                          <a:ea typeface="Calibri" panose="020F0502020204030204" pitchFamily="34" charset="0"/>
                          <a:cs typeface="Aptos" panose="020B0004020202020204" pitchFamily="34" charset="0"/>
                        </a:rPr>
                        <a:t> year funding at Tring School for Performing Arts</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1277246978"/>
                  </a:ext>
                </a:extLst>
              </a:tr>
              <a:tr h="341379">
                <a:tc>
                  <a:txBody>
                    <a:bodyPr/>
                    <a:lstStyle/>
                    <a:p>
                      <a:pPr marL="67945">
                        <a:lnSpc>
                          <a:spcPts val="1240"/>
                        </a:lnSpc>
                        <a:spcAft>
                          <a:spcPts val="800"/>
                        </a:spcAft>
                        <a:buNone/>
                      </a:pPr>
                      <a:r>
                        <a:rPr lang="en-US" sz="1400" b="1" kern="0" spc="-10" dirty="0">
                          <a:solidFill>
                            <a:srgbClr val="000000"/>
                          </a:solidFill>
                          <a:effectLst/>
                          <a:latin typeface="Calibri" panose="020F0502020204030204" pitchFamily="34" charset="0"/>
                          <a:ea typeface="Calibri" panose="020F0502020204030204" pitchFamily="34" charset="0"/>
                          <a:cs typeface="Aptos" panose="020B0004020202020204" pitchFamily="34" charset="0"/>
                        </a:rPr>
                        <a:t>Total</a:t>
                      </a:r>
                      <a:endParaRPr lang="en-GB" sz="14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400" b="1" kern="0" spc="-10" dirty="0">
                          <a:solidFill>
                            <a:srgbClr val="000000"/>
                          </a:solidFill>
                          <a:effectLst/>
                          <a:latin typeface="Calibri" panose="020F0502020204030204" pitchFamily="34" charset="0"/>
                          <a:ea typeface="Calibri" panose="020F0502020204030204" pitchFamily="34" charset="0"/>
                          <a:cs typeface="Aptos" panose="020B0004020202020204" pitchFamily="34" charset="0"/>
                        </a:rPr>
                        <a:t>£11,650</a:t>
                      </a:r>
                      <a:endParaRPr lang="en-GB" sz="1400" b="1"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nSpc>
                          <a:spcPct val="107000"/>
                        </a:lnSpc>
                        <a:spcAft>
                          <a:spcPts val="800"/>
                        </a:spcAft>
                        <a:buNone/>
                      </a:pPr>
                      <a:r>
                        <a:rPr lang="en-US" sz="900" b="1" kern="0">
                          <a:effectLst/>
                          <a:latin typeface="Times New Roman" panose="02020603050405020304" pitchFamily="18" charset="0"/>
                          <a:ea typeface="Calibri" panose="020F0502020204030204" pitchFamily="34" charset="0"/>
                          <a:cs typeface="Calibri" panose="020F0502020204030204" pitchFamily="34" charset="0"/>
                        </a:rPr>
                        <a:t> </a:t>
                      </a:r>
                      <a:endParaRPr lang="en-GB" sz="1100" kern="10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757853986"/>
                  </a:ext>
                </a:extLst>
              </a:tr>
              <a:tr h="341379">
                <a:tc gridSpan="3">
                  <a:txBody>
                    <a:bodyPr/>
                    <a:lstStyle/>
                    <a:p>
                      <a:pPr>
                        <a:lnSpc>
                          <a:spcPct val="107000"/>
                        </a:lnSpc>
                        <a:spcAft>
                          <a:spcPts val="800"/>
                        </a:spcAft>
                        <a:buNone/>
                      </a:pPr>
                      <a:r>
                        <a:rPr lang="en-US" sz="1100" b="1" kern="0" spc="-10" dirty="0">
                          <a:solidFill>
                            <a:srgbClr val="FF0000"/>
                          </a:solidFill>
                          <a:effectLst/>
                          <a:latin typeface="Calibri" panose="020F0502020204030204" pitchFamily="34" charset="0"/>
                          <a:ea typeface="Calibri" panose="020F0502020204030204" pitchFamily="34" charset="0"/>
                          <a:cs typeface="Aptos" panose="020B0004020202020204" pitchFamily="34" charset="0"/>
                        </a:rPr>
                        <a:t>Grant unspent from previous year and returned</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86765212"/>
                  </a:ext>
                </a:extLst>
              </a:tr>
              <a:tr h="341379">
                <a:tc>
                  <a:txBody>
                    <a:bodyPr/>
                    <a:lstStyle/>
                    <a:p>
                      <a:pPr marL="67945">
                        <a:lnSpc>
                          <a:spcPts val="1240"/>
                        </a:lnSpc>
                        <a:spcAft>
                          <a:spcPts val="800"/>
                        </a:spcAft>
                        <a:buNone/>
                      </a:pPr>
                      <a:r>
                        <a:rPr lang="en-US" sz="1100" b="1" kern="0" spc="-10" dirty="0">
                          <a:effectLst/>
                          <a:latin typeface="Calibri" panose="020F0502020204030204" pitchFamily="34" charset="0"/>
                          <a:ea typeface="Calibri" panose="020F0502020204030204" pitchFamily="34" charset="0"/>
                          <a:cs typeface="Aptos" panose="020B0004020202020204" pitchFamily="34" charset="0"/>
                        </a:rPr>
                        <a:t>North Tyne Youth</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marL="68580">
                        <a:lnSpc>
                          <a:spcPts val="1240"/>
                        </a:lnSpc>
                        <a:spcAft>
                          <a:spcPts val="800"/>
                        </a:spcAft>
                        <a:buNone/>
                      </a:pPr>
                      <a:r>
                        <a:rPr lang="en-US" sz="1100" b="1" kern="0" spc="-10" dirty="0">
                          <a:solidFill>
                            <a:srgbClr val="000000"/>
                          </a:solidFill>
                          <a:effectLst/>
                          <a:latin typeface="Calibri" panose="020F0502020204030204" pitchFamily="34" charset="0"/>
                          <a:ea typeface="Calibri" panose="020F0502020204030204" pitchFamily="34" charset="0"/>
                          <a:cs typeface="Aptos" panose="020B0004020202020204" pitchFamily="34" charset="0"/>
                        </a:rPr>
                        <a:t>£1,016</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tc>
                  <a:txBody>
                    <a:bodyPr/>
                    <a:lstStyle/>
                    <a:p>
                      <a:pPr>
                        <a:lnSpc>
                          <a:spcPct val="107000"/>
                        </a:lnSpc>
                        <a:spcAft>
                          <a:spcPts val="800"/>
                        </a:spcAft>
                        <a:buNone/>
                      </a:pPr>
                      <a:r>
                        <a:rPr lang="en-US" sz="900" b="1" kern="0" dirty="0">
                          <a:solidFill>
                            <a:srgbClr val="FF0000"/>
                          </a:solidFill>
                          <a:effectLst/>
                          <a:latin typeface="Times New Roman" panose="02020603050405020304" pitchFamily="18" charset="0"/>
                          <a:ea typeface="Calibri" panose="020F0502020204030204" pitchFamily="34" charset="0"/>
                          <a:cs typeface="Calibri" panose="020F0502020204030204" pitchFamily="34" charset="0"/>
                        </a:rPr>
                        <a:t> </a:t>
                      </a:r>
                      <a:endParaRPr lang="en-GB" sz="1100" kern="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3042378379"/>
                  </a:ext>
                </a:extLst>
              </a:tr>
              <a:tr h="341379">
                <a:tc>
                  <a:txBody>
                    <a:bodyPr/>
                    <a:lstStyle/>
                    <a:p>
                      <a:pPr marL="67945">
                        <a:lnSpc>
                          <a:spcPts val="124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marL="68580">
                        <a:lnSpc>
                          <a:spcPts val="124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900" b="1" kern="0" dirty="0">
                          <a:effectLst/>
                          <a:latin typeface="Times New Roman" panose="02020603050405020304" pitchFamily="18" charset="0"/>
                          <a:ea typeface="Calibri" panose="020F0502020204030204" pitchFamily="34" charset="0"/>
                          <a:cs typeface="Calibri" panose="020F0502020204030204" pitchFamily="34" charset="0"/>
                        </a:rPr>
                        <a:t> </a:t>
                      </a: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0893901"/>
                  </a:ext>
                </a:extLst>
              </a:tr>
            </a:tbl>
          </a:graphicData>
        </a:graphic>
      </p:graphicFrame>
      <p:pic>
        <p:nvPicPr>
          <p:cNvPr id="7" name="Picture 6" descr="A logo for a community&#10;&#10;AI-generated content may be incorrect.">
            <a:extLst>
              <a:ext uri="{FF2B5EF4-FFF2-40B4-BE49-F238E27FC236}">
                <a16:creationId xmlns:a16="http://schemas.microsoft.com/office/drawing/2014/main" id="{C8E9467C-64BC-8DBE-DB17-0B746F320208}"/>
              </a:ext>
            </a:extLst>
          </p:cNvPr>
          <p:cNvPicPr>
            <a:picLocks noChangeAspect="1"/>
          </p:cNvPicPr>
          <p:nvPr/>
        </p:nvPicPr>
        <p:blipFill>
          <a:blip r:embed="rId4"/>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339451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39AB5-8617-C9FC-B434-BBEB12E884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18D48B-6318-BC1F-B4E4-6AF37AE89573}"/>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AD3DADFB-4886-6E53-B6CA-5D33FB30CB25}"/>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8C3F9390-42A4-2BB2-F952-EDC8BC42DFFB}"/>
              </a:ext>
            </a:extLst>
          </p:cNvPr>
          <p:cNvSpPr txBox="1"/>
          <p:nvPr/>
        </p:nvSpPr>
        <p:spPr>
          <a:xfrm>
            <a:off x="769938" y="1501338"/>
            <a:ext cx="10696575" cy="738664"/>
          </a:xfrm>
          <a:prstGeom prst="rect">
            <a:avLst/>
          </a:prstGeom>
          <a:noFill/>
        </p:spPr>
        <p:txBody>
          <a:bodyPr wrap="square" rtlCol="0">
            <a:spAutoFit/>
          </a:bodyPr>
          <a:lstStyle/>
          <a:p>
            <a:r>
              <a:rPr lang="en-GB" sz="1400" kern="100" dirty="0">
                <a:effectLst/>
                <a:latin typeface="Arial" panose="020B0604020202020204" pitchFamily="34" charset="0"/>
                <a:ea typeface="NSimSun" panose="02010609030101010101" pitchFamily="49" charset="-122"/>
                <a:cs typeface="Times New Roman" panose="02020603050405020304" pitchFamily="18" charset="0"/>
              </a:rPr>
              <a:t>The total Grants split by applications from Parishes within the catchment area and against the broad priorities highlighted from the CAN survey are shown in the two charts below.</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1400" dirty="0"/>
          </a:p>
        </p:txBody>
      </p:sp>
      <p:graphicFrame>
        <p:nvGraphicFramePr>
          <p:cNvPr id="7" name="Chart 6">
            <a:extLst>
              <a:ext uri="{FF2B5EF4-FFF2-40B4-BE49-F238E27FC236}">
                <a16:creationId xmlns:a16="http://schemas.microsoft.com/office/drawing/2014/main" id="{389E179E-56F0-571E-9EDD-72B9192F4CF3}"/>
              </a:ext>
            </a:extLst>
          </p:cNvPr>
          <p:cNvGraphicFramePr/>
          <p:nvPr>
            <p:extLst>
              <p:ext uri="{D42A27DB-BD31-4B8C-83A1-F6EECF244321}">
                <p14:modId xmlns:p14="http://schemas.microsoft.com/office/powerpoint/2010/main" val="354284623"/>
              </p:ext>
            </p:extLst>
          </p:nvPr>
        </p:nvGraphicFramePr>
        <p:xfrm>
          <a:off x="1277937" y="1908697"/>
          <a:ext cx="8410576" cy="4701704"/>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descr="A logo for a community&#10;&#10;AI-generated content may be incorrect.">
            <a:extLst>
              <a:ext uri="{FF2B5EF4-FFF2-40B4-BE49-F238E27FC236}">
                <a16:creationId xmlns:a16="http://schemas.microsoft.com/office/drawing/2014/main" id="{4CA24AD9-A147-F4BE-079B-75FDC6C36226}"/>
              </a:ext>
            </a:extLst>
          </p:cNvPr>
          <p:cNvPicPr>
            <a:picLocks noChangeAspect="1"/>
          </p:cNvPicPr>
          <p:nvPr/>
        </p:nvPicPr>
        <p:blipFill>
          <a:blip r:embed="rId5"/>
          <a:stretch>
            <a:fillRect/>
          </a:stretch>
        </p:blipFill>
        <p:spPr bwMode="auto">
          <a:xfrm>
            <a:off x="8760542" y="109487"/>
            <a:ext cx="3026672" cy="1114261"/>
          </a:xfrm>
          <a:prstGeom prst="rect">
            <a:avLst/>
          </a:prstGeom>
          <a:noFill/>
        </p:spPr>
      </p:pic>
      <p:graphicFrame>
        <p:nvGraphicFramePr>
          <p:cNvPr id="8" name="Chart 7">
            <a:extLst>
              <a:ext uri="{FF2B5EF4-FFF2-40B4-BE49-F238E27FC236}">
                <a16:creationId xmlns:a16="http://schemas.microsoft.com/office/drawing/2014/main" id="{6E8860C7-CA87-C7BB-8F82-5F7305D6D272}"/>
              </a:ext>
            </a:extLst>
          </p:cNvPr>
          <p:cNvGraphicFramePr/>
          <p:nvPr>
            <p:extLst>
              <p:ext uri="{D42A27DB-BD31-4B8C-83A1-F6EECF244321}">
                <p14:modId xmlns:p14="http://schemas.microsoft.com/office/powerpoint/2010/main" val="659458126"/>
              </p:ext>
            </p:extLst>
          </p:nvPr>
        </p:nvGraphicFramePr>
        <p:xfrm>
          <a:off x="1917289" y="2008782"/>
          <a:ext cx="7771223" cy="460161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81708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713CF-4E74-648F-0CCD-6CDF952EA8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56092E-2CA8-81DA-738E-720ECC4A6364}"/>
              </a:ext>
            </a:extLst>
          </p:cNvPr>
          <p:cNvSpPr>
            <a:spLocks noGrp="1"/>
          </p:cNvSpPr>
          <p:nvPr>
            <p:ph type="title"/>
          </p:nvPr>
        </p:nvSpPr>
        <p:spPr>
          <a:xfrm>
            <a:off x="769938" y="396353"/>
            <a:ext cx="10515600" cy="1325563"/>
          </a:xfrm>
        </p:spPr>
        <p:txBody>
          <a:bodyPr/>
          <a:lstStyle/>
          <a:p>
            <a:r>
              <a:rPr lang="en-GB" dirty="0">
                <a:solidFill>
                  <a:srgbClr val="4DA4AD"/>
                </a:solidFill>
              </a:rPr>
              <a:t>Grants Agreed</a:t>
            </a:r>
          </a:p>
        </p:txBody>
      </p:sp>
      <p:pic>
        <p:nvPicPr>
          <p:cNvPr id="5" name="Picture 4">
            <a:extLst>
              <a:ext uri="{FF2B5EF4-FFF2-40B4-BE49-F238E27FC236}">
                <a16:creationId xmlns:a16="http://schemas.microsoft.com/office/drawing/2014/main" id="{0A31AAB3-D572-DEAB-2B75-0FAF9F440BFF}"/>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pic>
        <p:nvPicPr>
          <p:cNvPr id="3" name="Picture 2" descr="A logo for a community&#10;&#10;AI-generated content may be incorrect.">
            <a:extLst>
              <a:ext uri="{FF2B5EF4-FFF2-40B4-BE49-F238E27FC236}">
                <a16:creationId xmlns:a16="http://schemas.microsoft.com/office/drawing/2014/main" id="{590B1280-8294-1F71-4D13-01D52C4C9DA5}"/>
              </a:ext>
            </a:extLst>
          </p:cNvPr>
          <p:cNvPicPr>
            <a:picLocks noChangeAspect="1"/>
          </p:cNvPicPr>
          <p:nvPr/>
        </p:nvPicPr>
        <p:blipFill>
          <a:blip r:embed="rId4"/>
          <a:stretch>
            <a:fillRect/>
          </a:stretch>
        </p:blipFill>
        <p:spPr bwMode="auto">
          <a:xfrm>
            <a:off x="8760542" y="109487"/>
            <a:ext cx="3026672" cy="1114261"/>
          </a:xfrm>
          <a:prstGeom prst="rect">
            <a:avLst/>
          </a:prstGeom>
          <a:noFill/>
        </p:spPr>
      </p:pic>
      <p:graphicFrame>
        <p:nvGraphicFramePr>
          <p:cNvPr id="7" name="Object2">
            <a:extLst>
              <a:ext uri="{FF2B5EF4-FFF2-40B4-BE49-F238E27FC236}">
                <a16:creationId xmlns:a16="http://schemas.microsoft.com/office/drawing/2014/main" id="{78F25C53-AE29-4CEE-26CA-EDA4CE4AB29C}"/>
              </a:ext>
            </a:extLst>
          </p:cNvPr>
          <p:cNvGraphicFramePr/>
          <p:nvPr>
            <p:extLst>
              <p:ext uri="{D42A27DB-BD31-4B8C-83A1-F6EECF244321}">
                <p14:modId xmlns:p14="http://schemas.microsoft.com/office/powerpoint/2010/main" val="1365372731"/>
              </p:ext>
            </p:extLst>
          </p:nvPr>
        </p:nvGraphicFramePr>
        <p:xfrm>
          <a:off x="1799303" y="1575435"/>
          <a:ext cx="8367252" cy="48862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472519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568F5-FB9A-5153-8FBF-342A385186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02047-61B0-99ED-733F-B743CEA3C31D}"/>
              </a:ext>
            </a:extLst>
          </p:cNvPr>
          <p:cNvSpPr>
            <a:spLocks noGrp="1"/>
          </p:cNvSpPr>
          <p:nvPr>
            <p:ph type="title"/>
          </p:nvPr>
        </p:nvSpPr>
        <p:spPr>
          <a:xfrm>
            <a:off x="769938" y="396353"/>
            <a:ext cx="10515600" cy="1325563"/>
          </a:xfrm>
        </p:spPr>
        <p:txBody>
          <a:bodyPr/>
          <a:lstStyle/>
          <a:p>
            <a:r>
              <a:rPr lang="en-GB" dirty="0">
                <a:solidFill>
                  <a:srgbClr val="4DA4AD"/>
                </a:solidFill>
              </a:rPr>
              <a:t>Fund Achievements in 2024-25</a:t>
            </a:r>
          </a:p>
        </p:txBody>
      </p:sp>
      <p:pic>
        <p:nvPicPr>
          <p:cNvPr id="5" name="Picture 4">
            <a:extLst>
              <a:ext uri="{FF2B5EF4-FFF2-40B4-BE49-F238E27FC236}">
                <a16:creationId xmlns:a16="http://schemas.microsoft.com/office/drawing/2014/main" id="{EDB70234-24E9-D972-F0A1-183600A0F564}"/>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2CEC4792-FADB-2AA7-1306-E1E8C884CDFD}"/>
              </a:ext>
            </a:extLst>
          </p:cNvPr>
          <p:cNvSpPr txBox="1"/>
          <p:nvPr/>
        </p:nvSpPr>
        <p:spPr>
          <a:xfrm>
            <a:off x="769938" y="1402396"/>
            <a:ext cx="10877550" cy="4616648"/>
          </a:xfrm>
          <a:prstGeom prst="rect">
            <a:avLst/>
          </a:prstGeom>
          <a:noFill/>
        </p:spPr>
        <p:txBody>
          <a:bodyPr wrap="square" rtlCol="0">
            <a:spAutoFit/>
          </a:bodyPr>
          <a:lstStyle/>
          <a:p>
            <a:r>
              <a:rPr lang="en-GB" sz="1400" dirty="0"/>
              <a:t>Supporting our local schools and young people remains a key priority for the Ray Wind Funds.   Regular termly donations have been continued to our First and Primary schools, the Middle School within our catchment, as well as to local Nurseries and wraparound support. A total of £53,037 was awarded, which included additional standalone grants such as the creation of a cycle track at Cambo First School.</a:t>
            </a:r>
          </a:p>
          <a:p>
            <a:r>
              <a:rPr lang="en-GB" sz="1400" dirty="0"/>
              <a:t>Schools have used this funding to provide extra support for transport to swimming lessons and educational trips, allowing provision of supplementary activities outside the core funding provided by the education authority.</a:t>
            </a:r>
          </a:p>
          <a:p>
            <a:endParaRPr lang="en-GB" sz="1400" dirty="0"/>
          </a:p>
          <a:p>
            <a:r>
              <a:rPr lang="en-GB" sz="1400" dirty="0"/>
              <a:t>Our three-year pledge to Broadband for the Rural North (B4RN) began this year, with an initial transfer of £150,000 to support the </a:t>
            </a:r>
            <a:r>
              <a:rPr lang="en-GB" sz="1400" dirty="0" err="1"/>
              <a:t>Kirkwhelpington</a:t>
            </a:r>
            <a:r>
              <a:rPr lang="en-GB" sz="1400" dirty="0"/>
              <a:t> project providing ultrafast broadband to a remote rural community. This will be followed by two further years of £100,000 contributions. Building on the earlier Barrasford project, this investment will connect homes, schools, and community buildings across Bavington, </a:t>
            </a:r>
            <a:r>
              <a:rPr lang="en-GB" sz="1400" dirty="0" err="1"/>
              <a:t>Kirkwhelpington</a:t>
            </a:r>
            <a:r>
              <a:rPr lang="en-GB" sz="1400" dirty="0"/>
              <a:t>, and Wallington Demesne parishes. With additional support from the Government’s Project Gigabit scheme (£1.5 million) and more than £185,000 from local investors, up to 850 properties could soon benefit. Improved broadband will transform opportunities for home learning, remote working, running local businesses, and staying connected with friends and family.</a:t>
            </a:r>
          </a:p>
          <a:p>
            <a:endParaRPr lang="en-GB" sz="1400" dirty="0"/>
          </a:p>
          <a:p>
            <a:r>
              <a:rPr lang="en-GB" sz="1400" dirty="0"/>
              <a:t>North Tyne Youth received the second instalment of its three-year grant, helping sustain youth provision in the area. This funding covers the salary of a youth worker delivering weekly sessions in Otterburn and </a:t>
            </a:r>
            <a:r>
              <a:rPr lang="en-GB" sz="1400" dirty="0" err="1"/>
              <a:t>Kirkwhelpington</a:t>
            </a:r>
            <a:r>
              <a:rPr lang="en-GB" sz="1400" dirty="0"/>
              <a:t>, as well as lunchtime clubs at Bellingham Middle School, Queen Elizabeth High School, and Haydon Bridge High School for children from our catchment area.</a:t>
            </a:r>
          </a:p>
          <a:p>
            <a:endParaRPr lang="en-GB" sz="1400" dirty="0"/>
          </a:p>
          <a:p>
            <a:r>
              <a:rPr lang="en-GB" sz="1400" dirty="0"/>
              <a:t>Matched funding is encouraged and Community Grants awarded this year unlocked approximately £93,500 in matched funding from other agencies and community fundraising.</a:t>
            </a:r>
          </a:p>
          <a:p>
            <a:endParaRPr lang="en-GB" sz="1400" dirty="0"/>
          </a:p>
          <a:p>
            <a:endParaRPr lang="en-GB" sz="1400" dirty="0"/>
          </a:p>
        </p:txBody>
      </p:sp>
      <p:pic>
        <p:nvPicPr>
          <p:cNvPr id="6" name="Picture 5" descr="A logo for a community&#10;&#10;AI-generated content may be incorrect.">
            <a:extLst>
              <a:ext uri="{FF2B5EF4-FFF2-40B4-BE49-F238E27FC236}">
                <a16:creationId xmlns:a16="http://schemas.microsoft.com/office/drawing/2014/main" id="{2C87D8C0-D825-8BFF-31CB-AB5112106BC1}"/>
              </a:ext>
            </a:extLst>
          </p:cNvPr>
          <p:cNvPicPr>
            <a:picLocks noChangeAspect="1"/>
          </p:cNvPicPr>
          <p:nvPr/>
        </p:nvPicPr>
        <p:blipFill>
          <a:blip r:embed="rId4"/>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3860895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29558-A181-7BA7-86A6-687051B72B45}"/>
              </a:ext>
            </a:extLst>
          </p:cNvPr>
          <p:cNvSpPr>
            <a:spLocks noGrp="1"/>
          </p:cNvSpPr>
          <p:nvPr>
            <p:ph type="title"/>
          </p:nvPr>
        </p:nvSpPr>
        <p:spPr/>
        <p:txBody>
          <a:bodyPr/>
          <a:lstStyle/>
          <a:p>
            <a:r>
              <a:rPr lang="en-GB" dirty="0">
                <a:solidFill>
                  <a:srgbClr val="4DA4AD"/>
                </a:solidFill>
              </a:rPr>
              <a:t>The Chair</a:t>
            </a:r>
          </a:p>
        </p:txBody>
      </p:sp>
      <p:sp>
        <p:nvSpPr>
          <p:cNvPr id="3" name="Content Placeholder 2">
            <a:extLst>
              <a:ext uri="{FF2B5EF4-FFF2-40B4-BE49-F238E27FC236}">
                <a16:creationId xmlns:a16="http://schemas.microsoft.com/office/drawing/2014/main" id="{742C05A0-83E2-7DF5-D34C-FEA03C050DEB}"/>
              </a:ext>
            </a:extLst>
          </p:cNvPr>
          <p:cNvSpPr>
            <a:spLocks noGrp="1"/>
          </p:cNvSpPr>
          <p:nvPr>
            <p:ph idx="1"/>
          </p:nvPr>
        </p:nvSpPr>
        <p:spPr>
          <a:xfrm>
            <a:off x="838200" y="1299762"/>
            <a:ext cx="10515600" cy="4865064"/>
          </a:xfrm>
        </p:spPr>
        <p:txBody>
          <a:bodyPr>
            <a:noAutofit/>
          </a:bodyPr>
          <a:lstStyle/>
          <a:p>
            <a:pPr marL="0" indent="0">
              <a:buNone/>
            </a:pPr>
            <a:r>
              <a:rPr lang="en-GB" sz="1400" dirty="0"/>
              <a:t>It gives me great pleasure to introduce the Ray Wind Fund’s Annual Report for 2024–2025. This past year has been one of both reflection and progress, as we continue to build on our commitment to strengthening communities across our region.</a:t>
            </a:r>
          </a:p>
          <a:p>
            <a:pPr marL="0" indent="0">
              <a:buNone/>
            </a:pPr>
            <a:r>
              <a:rPr lang="en-GB" sz="1400" dirty="0"/>
              <a:t>Since the establishment of the Ray Wind Funds, our purpose has remained clear: to ensure that the benefits of Vattenfall’s Ray Windfarm are shared meaningfully with the communities that live around it. Over the last year, we have supported a wide range of projects that enhance local resilience, create opportunities for young people, strengthen local infrastructure and facilities, and support our local education settings.</a:t>
            </a:r>
          </a:p>
          <a:p>
            <a:pPr marL="0" indent="0">
              <a:buNone/>
            </a:pPr>
            <a:r>
              <a:rPr lang="en-GB" sz="1400" dirty="0"/>
              <a:t>What has stood out most this year is the spirit of collaboration. Community groups, local organisations, and volunteers have continued to come together with creativity and determination, ensuring that even modest grants are stretched to deliver lasting value, with several securing match funding from external funders. We have been proud to support initiatives that not only meet immediate needs but also invest in the future vitality of our rural communities.</a:t>
            </a:r>
          </a:p>
          <a:p>
            <a:pPr marL="0" indent="0">
              <a:buNone/>
            </a:pPr>
            <a:r>
              <a:rPr lang="en-GB" sz="1400" dirty="0"/>
              <a:t>The challenges facing our communities remain real—whether in terms of economic pressures, rural connectivity, or the impact of climate change—but the response has been equally real: practical, imaginative, and rooted in local knowledge. The Ray Wind Fund is only as strong as the people it serves, and this year has once again demonstrated the resilience, resourcefulness, and generosity that characterise our region.</a:t>
            </a:r>
          </a:p>
          <a:p>
            <a:pPr marL="0" indent="0">
              <a:buNone/>
            </a:pPr>
            <a:r>
              <a:rPr lang="en-GB" sz="1400" dirty="0"/>
              <a:t>I want to take this opportunity to thank my fellow Directors, Jo Willis, and all those who have contributed time, ideas, and energy to the Ray Wind Fund’s work over the past year. I would like to express particular thanks to David Burn who held the Chair’s position for four years previously and has remained as Vice Chair. Most of all, I extend my thanks to the local groups and individuals whose projects bring our aims to life.</a:t>
            </a:r>
          </a:p>
          <a:p>
            <a:pPr marL="0" indent="0">
              <a:buNone/>
            </a:pPr>
            <a:r>
              <a:rPr lang="en-GB" sz="1400" dirty="0"/>
              <a:t>As we look ahead, our focus remains firmly on ensuring that the Ray Wind Funds continues to be a trusted partner for local communities—responsive, forward-looking, and committed to maximising the long-term benefit of the Ray Windfarm for years to come.</a:t>
            </a:r>
          </a:p>
          <a:p>
            <a:pPr marL="0" indent="0">
              <a:buNone/>
            </a:pPr>
            <a:r>
              <a:rPr lang="en-GB" sz="1400" b="1" kern="150" dirty="0">
                <a:effectLst/>
                <a:ea typeface="NSimSun" panose="02010609030101010101" pitchFamily="49" charset="-122"/>
                <a:cs typeface="Arial" panose="020B0604020202020204" pitchFamily="34" charset="0"/>
              </a:rPr>
              <a:t>Sarah Crone</a:t>
            </a:r>
          </a:p>
        </p:txBody>
      </p:sp>
      <p:pic>
        <p:nvPicPr>
          <p:cNvPr id="5" name="Picture 4">
            <a:extLst>
              <a:ext uri="{FF2B5EF4-FFF2-40B4-BE49-F238E27FC236}">
                <a16:creationId xmlns:a16="http://schemas.microsoft.com/office/drawing/2014/main" id="{E2DC6C57-EC35-6A49-6139-F4D71012CC98}"/>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pic>
        <p:nvPicPr>
          <p:cNvPr id="7" name="Picture 6" descr="A logo for a community&#10;&#10;AI-generated content may be incorrect.">
            <a:extLst>
              <a:ext uri="{FF2B5EF4-FFF2-40B4-BE49-F238E27FC236}">
                <a16:creationId xmlns:a16="http://schemas.microsoft.com/office/drawing/2014/main" id="{381466E9-3873-E2E0-A0B5-189CEAD87B47}"/>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348135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7CF71-3013-E101-E67A-CBCD102A2F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C72FDC-99F6-901D-1DF2-B5068155FF3E}"/>
              </a:ext>
            </a:extLst>
          </p:cNvPr>
          <p:cNvSpPr>
            <a:spLocks noGrp="1"/>
          </p:cNvSpPr>
          <p:nvPr>
            <p:ph type="title"/>
          </p:nvPr>
        </p:nvSpPr>
        <p:spPr>
          <a:xfrm>
            <a:off x="769938" y="396353"/>
            <a:ext cx="10515600" cy="1325563"/>
          </a:xfrm>
        </p:spPr>
        <p:txBody>
          <a:bodyPr/>
          <a:lstStyle/>
          <a:p>
            <a:r>
              <a:rPr lang="en-GB" dirty="0">
                <a:solidFill>
                  <a:srgbClr val="4DA4AD"/>
                </a:solidFill>
              </a:rPr>
              <a:t>Fund Achievements in 2024-25</a:t>
            </a:r>
          </a:p>
        </p:txBody>
      </p:sp>
      <p:pic>
        <p:nvPicPr>
          <p:cNvPr id="5" name="Picture 4">
            <a:extLst>
              <a:ext uri="{FF2B5EF4-FFF2-40B4-BE49-F238E27FC236}">
                <a16:creationId xmlns:a16="http://schemas.microsoft.com/office/drawing/2014/main" id="{FAF9002E-E9F4-D1B6-2DE5-E38BDB183C5C}"/>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77E82A65-B25D-544E-3A85-84518AD6E9B1}"/>
              </a:ext>
            </a:extLst>
          </p:cNvPr>
          <p:cNvSpPr txBox="1"/>
          <p:nvPr/>
        </p:nvSpPr>
        <p:spPr>
          <a:xfrm>
            <a:off x="769938" y="1402396"/>
            <a:ext cx="10877550" cy="4832092"/>
          </a:xfrm>
          <a:prstGeom prst="rect">
            <a:avLst/>
          </a:prstGeom>
          <a:noFill/>
        </p:spPr>
        <p:txBody>
          <a:bodyPr wrap="square" rtlCol="0">
            <a:spAutoFit/>
          </a:bodyPr>
          <a:lstStyle/>
          <a:p>
            <a:r>
              <a:rPr lang="en-GB" sz="1400" dirty="0"/>
              <a:t>The Education, Apprenticeship, and Training (EAT) Bursary supported a diverse range of learners in 2024–25. Recipients included students in accountancy, agriculture, ballet, and even a PhD in Aerospace. Grants covered course fees, travel costs, and essential equipment. Nine individuals received bursaries this year, with two continuing into their second year of multi-year awards.</a:t>
            </a:r>
          </a:p>
          <a:p>
            <a:endParaRPr lang="en-GB" sz="1400" dirty="0"/>
          </a:p>
          <a:p>
            <a:r>
              <a:rPr lang="en-GB" sz="1400" dirty="0"/>
              <a:t>While fewer businesses applied for funding, three grants totalling £11,700 were awarded. The Fund’s business application process requires clear evidence of community benefit, especially for sole traders. Awards were made to:</a:t>
            </a:r>
          </a:p>
          <a:p>
            <a:endParaRPr lang="en-GB" sz="1400" dirty="0"/>
          </a:p>
          <a:p>
            <a:pPr marL="285750" lvl="0" indent="-285750">
              <a:buFont typeface="Arial" panose="020B0604020202020204" pitchFamily="34" charset="0"/>
              <a:buChar char="•"/>
            </a:pPr>
            <a:r>
              <a:rPr lang="en-GB" sz="1400" i="1" dirty="0"/>
              <a:t>Melissa’s Beauty Box</a:t>
            </a:r>
            <a:r>
              <a:rPr lang="en-GB" sz="1400" dirty="0"/>
              <a:t>, leading to expanded services and additional local employment.</a:t>
            </a:r>
          </a:p>
          <a:p>
            <a:pPr marL="285750" lvl="0" indent="-285750">
              <a:buFont typeface="Arial" panose="020B0604020202020204" pitchFamily="34" charset="0"/>
              <a:buChar char="•"/>
            </a:pPr>
            <a:r>
              <a:rPr lang="en-GB" sz="1400" i="1" dirty="0"/>
              <a:t>Hannah’s Pet Services</a:t>
            </a:r>
            <a:r>
              <a:rPr lang="en-GB" sz="1400" dirty="0"/>
              <a:t>, sustaining dog-walking provision for residents who rely on their pets for companionship but cannot provide long walks themselves.</a:t>
            </a:r>
          </a:p>
          <a:p>
            <a:pPr marL="285750" lvl="0" indent="-285750">
              <a:buFont typeface="Arial" panose="020B0604020202020204" pitchFamily="34" charset="0"/>
              <a:buChar char="•"/>
            </a:pPr>
            <a:r>
              <a:rPr lang="en-GB" sz="1400" i="1" dirty="0"/>
              <a:t>Keith Anderson Woodland Services</a:t>
            </a:r>
            <a:r>
              <a:rPr lang="en-GB" sz="1400" dirty="0"/>
              <a:t>, a new enterprise providing assessments for local bodies that require tree work.</a:t>
            </a:r>
          </a:p>
          <a:p>
            <a:pPr marL="285750" lvl="0" indent="-285750">
              <a:buFont typeface="Arial" panose="020B0604020202020204" pitchFamily="34" charset="0"/>
              <a:buChar char="•"/>
            </a:pPr>
            <a:endParaRPr lang="en-GB" sz="1400" dirty="0"/>
          </a:p>
          <a:p>
            <a:r>
              <a:rPr lang="en-GB" sz="1400" dirty="0"/>
              <a:t>Finally, the Small Donations Fund remained the most accessible route for smaller community projects, with 24 grants awarded. These ranged from badminton equipment for Otterburn Badminton Club, children’s craft supplies for the </a:t>
            </a:r>
            <a:r>
              <a:rPr lang="en-GB" sz="1400" dirty="0" err="1"/>
              <a:t>Kirkwhelpington</a:t>
            </a:r>
            <a:r>
              <a:rPr lang="en-GB" sz="1400" dirty="0"/>
              <a:t> Christmas Party, and Starlink kits for two village halls, to DBS checks and training for Wag &amp; Co, whose friendly dog visits bring joy and companionship to older residents living alone.</a:t>
            </a:r>
          </a:p>
          <a:p>
            <a:endParaRPr lang="en-GB" sz="1400" dirty="0"/>
          </a:p>
          <a:p>
            <a:r>
              <a:rPr lang="en-GB" sz="1400" dirty="0"/>
              <a:t>We started working with </a:t>
            </a:r>
            <a:r>
              <a:rPr lang="en-GB" sz="1400" dirty="0" err="1"/>
              <a:t>Twentyseven</a:t>
            </a:r>
            <a:r>
              <a:rPr lang="en-GB" sz="1400" dirty="0"/>
              <a:t> Design with financial assistance from Vattenfall who designed a new logo and branding for the Ray Wind Funds, putting Community Grants at the heart of what we do. We will continue to work with them to deliver strong messaging about the fund’s achievements, ensuring people across our catchment area know of the funding possibilities to promote community benefit for our rural area. </a:t>
            </a:r>
          </a:p>
          <a:p>
            <a:endParaRPr lang="en-GB" sz="1400" dirty="0"/>
          </a:p>
        </p:txBody>
      </p:sp>
      <p:pic>
        <p:nvPicPr>
          <p:cNvPr id="6" name="Picture 5" descr="A logo for a community&#10;&#10;AI-generated content may be incorrect.">
            <a:extLst>
              <a:ext uri="{FF2B5EF4-FFF2-40B4-BE49-F238E27FC236}">
                <a16:creationId xmlns:a16="http://schemas.microsoft.com/office/drawing/2014/main" id="{000C4CCC-A2FC-3649-5CF8-EE013867ECBF}"/>
              </a:ext>
            </a:extLst>
          </p:cNvPr>
          <p:cNvPicPr>
            <a:picLocks noChangeAspect="1"/>
          </p:cNvPicPr>
          <p:nvPr/>
        </p:nvPicPr>
        <p:blipFill>
          <a:blip r:embed="rId4"/>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2329592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9711D-5282-55C1-22B4-EE64BD0737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F96771-612F-4FAF-A4F0-F5511FBE2E35}"/>
              </a:ext>
            </a:extLst>
          </p:cNvPr>
          <p:cNvSpPr>
            <a:spLocks noGrp="1"/>
          </p:cNvSpPr>
          <p:nvPr>
            <p:ph type="title"/>
          </p:nvPr>
        </p:nvSpPr>
        <p:spPr>
          <a:xfrm>
            <a:off x="769938" y="396353"/>
            <a:ext cx="10515600" cy="1325563"/>
          </a:xfrm>
        </p:spPr>
        <p:txBody>
          <a:bodyPr/>
          <a:lstStyle/>
          <a:p>
            <a:r>
              <a:rPr lang="en-GB" dirty="0">
                <a:solidFill>
                  <a:srgbClr val="4DA4AD"/>
                </a:solidFill>
              </a:rPr>
              <a:t>Next 12 Month Plans</a:t>
            </a:r>
          </a:p>
        </p:txBody>
      </p:sp>
      <p:pic>
        <p:nvPicPr>
          <p:cNvPr id="5" name="Picture 4">
            <a:extLst>
              <a:ext uri="{FF2B5EF4-FFF2-40B4-BE49-F238E27FC236}">
                <a16:creationId xmlns:a16="http://schemas.microsoft.com/office/drawing/2014/main" id="{76A3813B-7D26-41BD-ED04-76B4FF7D01C4}"/>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5A992C5D-2D07-1650-C385-9F6CB0929D5D}"/>
              </a:ext>
            </a:extLst>
          </p:cNvPr>
          <p:cNvSpPr txBox="1"/>
          <p:nvPr/>
        </p:nvSpPr>
        <p:spPr>
          <a:xfrm>
            <a:off x="769938" y="1402396"/>
            <a:ext cx="10877550" cy="5238357"/>
          </a:xfrm>
          <a:prstGeom prst="rect">
            <a:avLst/>
          </a:prstGeom>
          <a:noFill/>
        </p:spPr>
        <p:txBody>
          <a:bodyPr wrap="square" rtlCol="0">
            <a:spAutoFit/>
          </a:bodyPr>
          <a:lstStyle/>
          <a:p>
            <a:r>
              <a:rPr lang="en-GB" sz="1400" dirty="0"/>
              <a:t>Directors will continue their support for schools, pre-schools, nurseries and wraparound care facilities within the area, for extra-curricular activities, transport costs including assistance for disadvantaged families experiencing financial pressures. Grants are only provided for activities not supported by local authority funding and education settings are left free to decide their own spending priorities. It has been agreed to increase the termly funding for schools which has not increased substantially for the past seven years despite increased financial pressures with increased costs for transport having impacted our rural education settings acutely.</a:t>
            </a:r>
          </a:p>
          <a:p>
            <a:endParaRPr lang="en-GB" sz="1400" dirty="0"/>
          </a:p>
          <a:p>
            <a:r>
              <a:rPr lang="en-GB" sz="1400" dirty="0"/>
              <a:t>Due to our three-year commitment to B4RN and commitments to North Tyne Youth and the local education support, Directors have agreed to continue the amendment of the maximum grant award to the Community Benefit Fund to £10,000. However, projects that offer significant community benefit but require a higher level of funding would still be considered although there may be a greater requirement for match funding. Directors will continue to meet in alternate months as occurred last grant year. Grant decisions and meetings of the Board will still take place in alternate months – January, March, May, July, September and November.</a:t>
            </a:r>
          </a:p>
          <a:p>
            <a:r>
              <a:rPr lang="en-GB" sz="1400" dirty="0"/>
              <a:t>Directors wish to provide on-going support for:</a:t>
            </a:r>
          </a:p>
          <a:p>
            <a:pPr marL="285750" lvl="0" indent="-285750">
              <a:buFont typeface="Arial" panose="020B0604020202020204" pitchFamily="34" charset="0"/>
              <a:buChar char="•"/>
            </a:pPr>
            <a:r>
              <a:rPr lang="en-GB" sz="1400" dirty="0"/>
              <a:t>Community transport – the continuation of the Adapt weekly dial-a-service. This route now operates alternate weeks, one week commencing at </a:t>
            </a:r>
            <a:r>
              <a:rPr lang="en-GB" sz="1400" dirty="0" err="1"/>
              <a:t>Byrness</a:t>
            </a:r>
            <a:r>
              <a:rPr lang="en-GB" sz="1400" dirty="0"/>
              <a:t> through to Morpeth and the next commencing at Otterburn to Morpeth via </a:t>
            </a:r>
            <a:r>
              <a:rPr lang="en-GB" sz="1400" dirty="0" err="1"/>
              <a:t>Kirkwhelpington</a:t>
            </a:r>
            <a:r>
              <a:rPr lang="en-GB" sz="1400" dirty="0"/>
              <a:t>. We will continue to work with the collective group of organisations tackling community transport issues. There is an acute need for volunteer drivers and for transport for those wishing to attend social groups and healthcare appointments. We are due to commence meetings with Northumberland County Council to review the limited transport routes across the area and pursue a collaborative approach to deliver greater transport options.</a:t>
            </a:r>
          </a:p>
          <a:p>
            <a:pPr marL="285750" lvl="0" indent="-285750">
              <a:buFont typeface="Arial" panose="020B0604020202020204" pitchFamily="34" charset="0"/>
              <a:buChar char="•"/>
            </a:pPr>
            <a:r>
              <a:rPr lang="en-GB" sz="1400" dirty="0"/>
              <a:t>We will meet with local show committees this coming year to discuss Show Fund options for the coming years and the possibility of resource sharing, whether this be for physical items or ideas for show days.</a:t>
            </a:r>
          </a:p>
          <a:p>
            <a:pPr marL="285750" lvl="0" indent="-285750">
              <a:buFont typeface="Arial" panose="020B0604020202020204" pitchFamily="34" charset="0"/>
              <a:buChar char="•"/>
            </a:pPr>
            <a:r>
              <a:rPr lang="en-GB" sz="1400" dirty="0"/>
              <a:t>Support for local small businesses with improved opportunities for employment, including continuing support for the Education Apprenticeship and Training Bursary.</a:t>
            </a:r>
          </a:p>
          <a:p>
            <a:endParaRPr lang="en-GB" sz="1400" dirty="0"/>
          </a:p>
          <a:p>
            <a:pPr>
              <a:lnSpc>
                <a:spcPct val="107000"/>
              </a:lnSpc>
              <a:spcAft>
                <a:spcPts val="6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descr="A logo for a community&#10;&#10;AI-generated content may be incorrect.">
            <a:extLst>
              <a:ext uri="{FF2B5EF4-FFF2-40B4-BE49-F238E27FC236}">
                <a16:creationId xmlns:a16="http://schemas.microsoft.com/office/drawing/2014/main" id="{875142B7-2E26-F050-ADED-BB14B130629A}"/>
              </a:ext>
            </a:extLst>
          </p:cNvPr>
          <p:cNvPicPr>
            <a:picLocks noChangeAspect="1"/>
          </p:cNvPicPr>
          <p:nvPr/>
        </p:nvPicPr>
        <p:blipFill>
          <a:blip r:embed="rId4"/>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3548337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04694-C937-5497-F8F4-C131C5A7ED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06DF14-4B5C-35FC-7B7A-B8A392C91269}"/>
              </a:ext>
            </a:extLst>
          </p:cNvPr>
          <p:cNvSpPr>
            <a:spLocks noGrp="1"/>
          </p:cNvSpPr>
          <p:nvPr>
            <p:ph type="title"/>
          </p:nvPr>
        </p:nvSpPr>
        <p:spPr>
          <a:xfrm>
            <a:off x="769938" y="396353"/>
            <a:ext cx="10515600" cy="1325563"/>
          </a:xfrm>
        </p:spPr>
        <p:txBody>
          <a:bodyPr/>
          <a:lstStyle/>
          <a:p>
            <a:r>
              <a:rPr lang="en-GB" dirty="0">
                <a:solidFill>
                  <a:srgbClr val="4DA4AD"/>
                </a:solidFill>
              </a:rPr>
              <a:t>Next 12 Month Plans</a:t>
            </a:r>
          </a:p>
        </p:txBody>
      </p:sp>
      <p:pic>
        <p:nvPicPr>
          <p:cNvPr id="5" name="Picture 4">
            <a:extLst>
              <a:ext uri="{FF2B5EF4-FFF2-40B4-BE49-F238E27FC236}">
                <a16:creationId xmlns:a16="http://schemas.microsoft.com/office/drawing/2014/main" id="{5224FB2E-5210-F3DA-7B18-EAC4BD8AA441}"/>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F6E6FC8F-CD86-2B8D-A57E-2E484AA7FC44}"/>
              </a:ext>
            </a:extLst>
          </p:cNvPr>
          <p:cNvSpPr txBox="1"/>
          <p:nvPr/>
        </p:nvSpPr>
        <p:spPr>
          <a:xfrm>
            <a:off x="769938" y="1402396"/>
            <a:ext cx="10877550" cy="1791260"/>
          </a:xfrm>
          <a:prstGeom prst="rect">
            <a:avLst/>
          </a:prstGeom>
          <a:noFill/>
        </p:spPr>
        <p:txBody>
          <a:bodyPr wrap="square" rtlCol="0">
            <a:spAutoFit/>
          </a:bodyPr>
          <a:lstStyle/>
          <a:p>
            <a:pPr marL="285750" lvl="0" indent="-285750">
              <a:buFont typeface="Arial" panose="020B0604020202020204" pitchFamily="34" charset="0"/>
              <a:buChar char="•"/>
            </a:pPr>
            <a:r>
              <a:rPr lang="en-GB" sz="1400" dirty="0"/>
              <a:t>We wish to promote the Ray Wind Funds and raise local awareness of our funds. We began working with a design agency during the last grant year who have helped to refresh our profile and will be producing case study videos to inform about what we do and outline success stories from previous years. </a:t>
            </a:r>
          </a:p>
          <a:p>
            <a:r>
              <a:rPr lang="en-GB" sz="1400" dirty="0"/>
              <a:t> </a:t>
            </a:r>
          </a:p>
          <a:p>
            <a:r>
              <a:rPr lang="en-GB" sz="1400" dirty="0"/>
              <a:t>Collaborative working with other organisations remains of high importance seeking opportunity for match funding, to maximise the impact of our grant funding.</a:t>
            </a:r>
          </a:p>
          <a:p>
            <a:r>
              <a:rPr lang="en-GB" sz="1400" dirty="0"/>
              <a:t> </a:t>
            </a:r>
          </a:p>
          <a:p>
            <a:pPr>
              <a:lnSpc>
                <a:spcPct val="107000"/>
              </a:lnSpc>
              <a:spcAft>
                <a:spcPts val="6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descr="A logo for a community&#10;&#10;AI-generated content may be incorrect.">
            <a:extLst>
              <a:ext uri="{FF2B5EF4-FFF2-40B4-BE49-F238E27FC236}">
                <a16:creationId xmlns:a16="http://schemas.microsoft.com/office/drawing/2014/main" id="{F330AE50-DCF9-7DC7-E975-D8E3A409200D}"/>
              </a:ext>
            </a:extLst>
          </p:cNvPr>
          <p:cNvPicPr>
            <a:picLocks noChangeAspect="1"/>
          </p:cNvPicPr>
          <p:nvPr/>
        </p:nvPicPr>
        <p:blipFill>
          <a:blip r:embed="rId4"/>
          <a:stretch>
            <a:fillRect/>
          </a:stretch>
        </p:blipFill>
        <p:spPr bwMode="auto">
          <a:xfrm>
            <a:off x="8760542" y="109487"/>
            <a:ext cx="3026672" cy="1114261"/>
          </a:xfrm>
          <a:prstGeom prst="rect">
            <a:avLst/>
          </a:prstGeom>
          <a:noFill/>
        </p:spPr>
      </p:pic>
    </p:spTree>
    <p:extLst>
      <p:ext uri="{BB962C8B-B14F-4D97-AF65-F5344CB8AC3E}">
        <p14:creationId xmlns:p14="http://schemas.microsoft.com/office/powerpoint/2010/main" val="2203908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9E60E-50EF-E172-89C2-8B0B6133FDEA}"/>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9103520B-E8E1-1A75-8526-780124C78963}"/>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ACB4787B-CAA9-0183-A586-72AAACF55388}"/>
              </a:ext>
            </a:extLst>
          </p:cNvPr>
          <p:cNvSpPr txBox="1"/>
          <p:nvPr/>
        </p:nvSpPr>
        <p:spPr>
          <a:xfrm>
            <a:off x="5809864" y="219852"/>
            <a:ext cx="6096000" cy="6340197"/>
          </a:xfrm>
          <a:prstGeom prst="rect">
            <a:avLst/>
          </a:prstGeom>
          <a:noFill/>
        </p:spPr>
        <p:txBody>
          <a:bodyPr wrap="square" rtlCol="0">
            <a:spAutoFit/>
          </a:bodyPr>
          <a:lstStyle/>
          <a:p>
            <a:r>
              <a:rPr lang="en-GB" sz="1400" dirty="0"/>
              <a:t>The Scots Gap Community Project, based at the Scots Gap Methodist Chapel is run by volunteers and began in the wake of Storm Arwen to support isolated and vulnerable people. The Chapel, the only community building in Scots Gap, is a designated Warm Space and ‘Friday at the Gap’ has become a regular weekly event, providing a warm welcome, friendship, and a hot meal for elderly residents. The hall also hosts a range of other vital community services including the Post Office, community choir, music group, art class, WI and Cambo tea club as well as celebratory events, with people from up to 20 miles away attending. Many of the activities, including Friday at the Gap are free and are open to the whole community, regardless of faith.</a:t>
            </a:r>
          </a:p>
          <a:p>
            <a:endParaRPr lang="en-GB" sz="1400" dirty="0"/>
          </a:p>
          <a:p>
            <a:r>
              <a:rPr lang="en-GB" sz="1400" dirty="0"/>
              <a:t>The additional activity at the Chapel highlighted the out-of-date kitchen facilities, originally designed for making teas and coffees after chapel, not satisfactory for the additional use that the warm spaces hub and other organisations required. Furthermore, the facilities no longer met health and safety regulations with the old boiler often breaking down, the grant helped to fund the purchase of a new boiler and refurbishment of the kitchen area.</a:t>
            </a:r>
          </a:p>
          <a:p>
            <a:endParaRPr lang="en-GB" sz="1400" dirty="0"/>
          </a:p>
          <a:p>
            <a:r>
              <a:rPr lang="en-GB" sz="1400" i="1" dirty="0"/>
              <a:t>"What a privilege to have this place to come to. An essential meeting place especially for us elderly. All reluctant to go home.  A big Thank you to those volunteers who make this possible", Margaret.</a:t>
            </a:r>
            <a:endParaRPr lang="en-GB" sz="1400" dirty="0"/>
          </a:p>
          <a:p>
            <a:r>
              <a:rPr lang="en-GB" sz="1400" i="1" dirty="0"/>
              <a:t>"This has become a lifeline for so many local people. Every Friday such a wonderful friendly experience- we love it", Spencer and Maureen.</a:t>
            </a:r>
            <a:endParaRPr lang="en-GB" sz="1400" dirty="0"/>
          </a:p>
          <a:p>
            <a:r>
              <a:rPr lang="en-GB" sz="1400" i="1" dirty="0"/>
              <a:t>"So enjoy Friday at the Gap. Some weeks I never see anyone until Friday.  People are so friendly - Best thing ever”, Ann.</a:t>
            </a:r>
            <a:endParaRPr lang="en-GB" sz="1400" dirty="0"/>
          </a:p>
          <a:p>
            <a:r>
              <a:rPr lang="en-GB" sz="1400" i="1" dirty="0"/>
              <a:t>"As you get older, we miss company- but we get so much friendship at Scots Gap", Dianna.</a:t>
            </a:r>
            <a:endParaRPr lang="en-GB" sz="1400" dirty="0"/>
          </a:p>
          <a:p>
            <a:r>
              <a:rPr lang="en-GB" sz="1400" i="1" dirty="0"/>
              <a:t>"Me and Mam come to meet people, enjoy a meal and we don't have to cook or wash up!" Joyce.</a:t>
            </a:r>
            <a:endParaRPr lang="en-GB" sz="1400" dirty="0"/>
          </a:p>
        </p:txBody>
      </p:sp>
      <p:sp>
        <p:nvSpPr>
          <p:cNvPr id="2" name="Title 1">
            <a:extLst>
              <a:ext uri="{FF2B5EF4-FFF2-40B4-BE49-F238E27FC236}">
                <a16:creationId xmlns:a16="http://schemas.microsoft.com/office/drawing/2014/main" id="{05388C4B-7787-C481-F260-47F04D8B238B}"/>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5" name="Picture 4">
            <a:extLst>
              <a:ext uri="{FF2B5EF4-FFF2-40B4-BE49-F238E27FC236}">
                <a16:creationId xmlns:a16="http://schemas.microsoft.com/office/drawing/2014/main" id="{6DF89E3A-33D2-F8EB-4CC3-12396B087B75}"/>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36D0DE6D-E3FC-96BB-4F16-4A6180156CCE}"/>
              </a:ext>
            </a:extLst>
          </p:cNvPr>
          <p:cNvSpPr txBox="1"/>
          <p:nvPr/>
        </p:nvSpPr>
        <p:spPr>
          <a:xfrm>
            <a:off x="693738" y="4272448"/>
            <a:ext cx="6096000" cy="344582"/>
          </a:xfrm>
          <a:prstGeom prst="rect">
            <a:avLst/>
          </a:prstGeom>
          <a:noFill/>
        </p:spPr>
        <p:txBody>
          <a:bodyPr wrap="square">
            <a:spAutoFit/>
          </a:bodyPr>
          <a:lstStyle/>
          <a:p>
            <a:pPr>
              <a:lnSpc>
                <a:spcPct val="107000"/>
              </a:lnSpc>
              <a:spcAft>
                <a:spcPts val="800"/>
              </a:spcAft>
            </a:pPr>
            <a:r>
              <a:rPr lang="en-GB" sz="1600" b="1" kern="100" dirty="0">
                <a:solidFill>
                  <a:srgbClr val="000000"/>
                </a:solidFill>
                <a:latin typeface="Arial" panose="020B0604020202020204" pitchFamily="34" charset="0"/>
                <a:ea typeface="NSimSun" panose="02010609030101010101" pitchFamily="49" charset="-122"/>
                <a:cs typeface="Times New Roman" panose="02020603050405020304" pitchFamily="18" charset="0"/>
              </a:rPr>
              <a:t>Scots Gap Methodist Chapel – Friday at the Gap</a:t>
            </a:r>
            <a:endParaRPr lang="en-GB" sz="16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35CDC08B-865E-AD86-98A2-85B36832EAFE}"/>
              </a:ext>
            </a:extLst>
          </p:cNvPr>
          <p:cNvSpPr txBox="1"/>
          <p:nvPr/>
        </p:nvSpPr>
        <p:spPr>
          <a:xfrm>
            <a:off x="693738" y="4648513"/>
            <a:ext cx="6096000" cy="923330"/>
          </a:xfrm>
          <a:prstGeom prst="rect">
            <a:avLst/>
          </a:prstGeom>
          <a:noFill/>
        </p:spPr>
        <p:txBody>
          <a:bodyPr wrap="square">
            <a:spAutoFit/>
          </a:bodyPr>
          <a:lstStyle/>
          <a:p>
            <a:r>
              <a:rPr lang="en-GB" b="1" dirty="0"/>
              <a:t>Community Benefit Fund</a:t>
            </a:r>
            <a:endParaRPr lang="en-GB" dirty="0"/>
          </a:p>
          <a:p>
            <a:r>
              <a:rPr lang="en-GB" b="1" dirty="0"/>
              <a:t>Scots Gap Community Group</a:t>
            </a:r>
            <a:endParaRPr lang="en-GB" dirty="0"/>
          </a:p>
          <a:p>
            <a:r>
              <a:rPr lang="en-GB" b="1" dirty="0"/>
              <a:t>£3,500</a:t>
            </a:r>
            <a:endParaRPr lang="en-GB" dirty="0"/>
          </a:p>
        </p:txBody>
      </p:sp>
      <p:pic>
        <p:nvPicPr>
          <p:cNvPr id="3" name="Picture 2" descr="A logo for a community&#10;&#10;AI-generated content may be incorrect.">
            <a:extLst>
              <a:ext uri="{FF2B5EF4-FFF2-40B4-BE49-F238E27FC236}">
                <a16:creationId xmlns:a16="http://schemas.microsoft.com/office/drawing/2014/main" id="{BDFA5585-0A66-2745-C5F6-4B87158489ED}"/>
              </a:ext>
            </a:extLst>
          </p:cNvPr>
          <p:cNvPicPr>
            <a:picLocks noChangeAspect="1"/>
          </p:cNvPicPr>
          <p:nvPr/>
        </p:nvPicPr>
        <p:blipFill>
          <a:blip r:embed="rId4"/>
          <a:stretch>
            <a:fillRect/>
          </a:stretch>
        </p:blipFill>
        <p:spPr bwMode="auto">
          <a:xfrm>
            <a:off x="533400" y="118393"/>
            <a:ext cx="3026672" cy="1114261"/>
          </a:xfrm>
          <a:prstGeom prst="rect">
            <a:avLst/>
          </a:prstGeom>
          <a:noFill/>
        </p:spPr>
      </p:pic>
      <p:pic>
        <p:nvPicPr>
          <p:cNvPr id="7" name="Image7" descr="A person serving food to a person&#10;&#10;AI-generated content may be incorrect.">
            <a:extLst>
              <a:ext uri="{FF2B5EF4-FFF2-40B4-BE49-F238E27FC236}">
                <a16:creationId xmlns:a16="http://schemas.microsoft.com/office/drawing/2014/main" id="{AA092A24-1A86-0C02-7313-A2288F1E1651}"/>
              </a:ext>
            </a:extLst>
          </p:cNvPr>
          <p:cNvPicPr>
            <a:picLocks noChangeAspect="1"/>
          </p:cNvPicPr>
          <p:nvPr/>
        </p:nvPicPr>
        <p:blipFill>
          <a:blip r:embed="rId5"/>
          <a:stretch>
            <a:fillRect/>
          </a:stretch>
        </p:blipFill>
        <p:spPr bwMode="auto">
          <a:xfrm>
            <a:off x="851888" y="1817052"/>
            <a:ext cx="4516524" cy="2446649"/>
          </a:xfrm>
          <a:prstGeom prst="rect">
            <a:avLst/>
          </a:prstGeom>
          <a:noFill/>
        </p:spPr>
      </p:pic>
    </p:spTree>
    <p:extLst>
      <p:ext uri="{BB962C8B-B14F-4D97-AF65-F5344CB8AC3E}">
        <p14:creationId xmlns:p14="http://schemas.microsoft.com/office/powerpoint/2010/main" val="20929937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58C30-5FF5-FD12-DC13-5C7DE89E0C5E}"/>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A0CDAAE1-870F-C3CF-FD87-1856D2AEBE30}"/>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8A8EABAB-C368-5FC7-3CDD-82B5FB9C6FCE}"/>
              </a:ext>
            </a:extLst>
          </p:cNvPr>
          <p:cNvSpPr txBox="1"/>
          <p:nvPr/>
        </p:nvSpPr>
        <p:spPr>
          <a:xfrm>
            <a:off x="5809864" y="342050"/>
            <a:ext cx="6096000" cy="5909310"/>
          </a:xfrm>
          <a:prstGeom prst="rect">
            <a:avLst/>
          </a:prstGeom>
          <a:noFill/>
        </p:spPr>
        <p:txBody>
          <a:bodyPr wrap="square" rtlCol="0">
            <a:spAutoFit/>
          </a:bodyPr>
          <a:lstStyle/>
          <a:p>
            <a:r>
              <a:rPr lang="en-GB" sz="1400" dirty="0"/>
              <a:t>Melissa opened her Beauty Therapy Services in 2017, trading first as a mobile beauty therapist and then securing premises in 2019 in Bellingham. She offers female &amp; male treatments including, manicure, gel manicure, pedicures, hair removal, eye treatments, male foot treatments, occasion hair &amp; make up.</a:t>
            </a:r>
          </a:p>
          <a:p>
            <a:endParaRPr lang="en-GB" sz="1400" dirty="0"/>
          </a:p>
          <a:p>
            <a:r>
              <a:rPr lang="en-GB" sz="1400" dirty="0"/>
              <a:t>A larger salon space became available in Bellingham, offering the ability for Melissa and her employee to have separate treatments rooms or multiple nail stations and provided the prospect of expanding her business.  The larger space would also provide a dedicated room for a hairdressing service, this would be new to the area and the new larger space would allow the current staff member to reach her full potential, with more treatments offered. There may be opportunity to offer new treatments and potentially hire more staff as the business grows.</a:t>
            </a:r>
          </a:p>
          <a:p>
            <a:endParaRPr lang="en-GB" sz="1400" dirty="0"/>
          </a:p>
          <a:p>
            <a:r>
              <a:rPr lang="en-GB" sz="1400" dirty="0"/>
              <a:t>Melissa also hopes to be able to recommence home visits for those unable to access the salon either due to age, mobility issues or for other reasons.</a:t>
            </a:r>
          </a:p>
          <a:p>
            <a:r>
              <a:rPr lang="en-GB" sz="1400" dirty="0"/>
              <a:t>Melissa used the grant to purchase equipment to kit out her new salon. </a:t>
            </a:r>
          </a:p>
          <a:p>
            <a:r>
              <a:rPr lang="en-GB" sz="1400" dirty="0"/>
              <a:t> </a:t>
            </a:r>
          </a:p>
          <a:p>
            <a:r>
              <a:rPr lang="en-GB" sz="1400" i="1" dirty="0"/>
              <a:t>“The Ray Wind Funds grant has made a world of difference to the salon. We are now able to offer so many more appointments and services, we have extra training lined up for both myself and my employee. The salon itself is done to a high standard to provide the best possible comfort in services for clients. The hair area and the extra space for treatments will give us the chance to provide much needed employment in the local area for the future as well as training opportunities for those who are looking to get into the industry. “Melissa Pick, Melissa’s Beauty Box.</a:t>
            </a:r>
            <a:endParaRPr lang="en-GB" sz="1400" dirty="0"/>
          </a:p>
        </p:txBody>
      </p:sp>
      <p:sp>
        <p:nvSpPr>
          <p:cNvPr id="2" name="Title 1">
            <a:extLst>
              <a:ext uri="{FF2B5EF4-FFF2-40B4-BE49-F238E27FC236}">
                <a16:creationId xmlns:a16="http://schemas.microsoft.com/office/drawing/2014/main" id="{E58F33CC-75FF-6286-B397-42ACF2F8C024}"/>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5" name="Picture 4">
            <a:extLst>
              <a:ext uri="{FF2B5EF4-FFF2-40B4-BE49-F238E27FC236}">
                <a16:creationId xmlns:a16="http://schemas.microsoft.com/office/drawing/2014/main" id="{34708DC7-678C-76B1-CB17-DB7DA217F9D7}"/>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21D5674D-CBA0-6DA4-819A-CBDC8A4218D4}"/>
              </a:ext>
            </a:extLst>
          </p:cNvPr>
          <p:cNvSpPr txBox="1"/>
          <p:nvPr/>
        </p:nvSpPr>
        <p:spPr>
          <a:xfrm>
            <a:off x="693738" y="4719388"/>
            <a:ext cx="6096000" cy="1400383"/>
          </a:xfrm>
          <a:prstGeom prst="rect">
            <a:avLst/>
          </a:prstGeom>
          <a:noFill/>
        </p:spPr>
        <p:txBody>
          <a:bodyPr wrap="square">
            <a:spAutoFit/>
          </a:bodyPr>
          <a:lstStyle/>
          <a:p>
            <a:r>
              <a:rPr lang="en-GB" sz="1700" b="1" dirty="0"/>
              <a:t>One of the new treatment rooms at Melissa’s </a:t>
            </a:r>
          </a:p>
          <a:p>
            <a:r>
              <a:rPr lang="en-GB" sz="1700" b="1" dirty="0"/>
              <a:t>Beauty Box, Bellingham</a:t>
            </a:r>
          </a:p>
          <a:p>
            <a:r>
              <a:rPr lang="en-GB" sz="1700" b="1" dirty="0"/>
              <a:t>Community Benefit Fund</a:t>
            </a:r>
            <a:endParaRPr lang="en-GB" sz="1700" dirty="0"/>
          </a:p>
          <a:p>
            <a:r>
              <a:rPr lang="en-GB" sz="1700" b="1" dirty="0"/>
              <a:t>Melissa’s Beauty Box</a:t>
            </a:r>
            <a:endParaRPr lang="en-GB" sz="1700" dirty="0"/>
          </a:p>
          <a:p>
            <a:r>
              <a:rPr lang="en-GB" sz="1700" b="1" dirty="0"/>
              <a:t>£7,000</a:t>
            </a:r>
            <a:endParaRPr lang="en-GB" sz="1700" dirty="0"/>
          </a:p>
        </p:txBody>
      </p:sp>
      <p:pic>
        <p:nvPicPr>
          <p:cNvPr id="6" name="Picture 5" descr="A logo for a community&#10;&#10;AI-generated content may be incorrect.">
            <a:extLst>
              <a:ext uri="{FF2B5EF4-FFF2-40B4-BE49-F238E27FC236}">
                <a16:creationId xmlns:a16="http://schemas.microsoft.com/office/drawing/2014/main" id="{FE04E512-9720-270C-FAEF-0606F18BF61C}"/>
              </a:ext>
            </a:extLst>
          </p:cNvPr>
          <p:cNvPicPr>
            <a:picLocks noChangeAspect="1"/>
          </p:cNvPicPr>
          <p:nvPr/>
        </p:nvPicPr>
        <p:blipFill>
          <a:blip r:embed="rId4"/>
          <a:stretch>
            <a:fillRect/>
          </a:stretch>
        </p:blipFill>
        <p:spPr bwMode="auto">
          <a:xfrm>
            <a:off x="533400" y="118393"/>
            <a:ext cx="3026672" cy="1114261"/>
          </a:xfrm>
          <a:prstGeom prst="rect">
            <a:avLst/>
          </a:prstGeom>
          <a:noFill/>
        </p:spPr>
      </p:pic>
      <p:pic>
        <p:nvPicPr>
          <p:cNvPr id="7" name="Picture 6" descr="A room with a chair and a fireplace&#10;&#10;AI-generated content may be incorrect.">
            <a:extLst>
              <a:ext uri="{FF2B5EF4-FFF2-40B4-BE49-F238E27FC236}">
                <a16:creationId xmlns:a16="http://schemas.microsoft.com/office/drawing/2014/main" id="{5D73C068-CA14-B46F-0849-75C1362D23D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8735" y="1849413"/>
            <a:ext cx="3878415" cy="2908811"/>
          </a:xfrm>
          <a:prstGeom prst="rect">
            <a:avLst/>
          </a:prstGeom>
          <a:noFill/>
          <a:ln>
            <a:noFill/>
          </a:ln>
        </p:spPr>
      </p:pic>
    </p:spTree>
    <p:extLst>
      <p:ext uri="{BB962C8B-B14F-4D97-AF65-F5344CB8AC3E}">
        <p14:creationId xmlns:p14="http://schemas.microsoft.com/office/powerpoint/2010/main" val="3881041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69FDE-7BAE-A0A3-75A8-2231A0C95ADB}"/>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9FB87756-ABC3-A9C3-F1E1-FA48324FE2D5}"/>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501F96CA-9AC6-D0F1-9933-9386325183BD}"/>
              </a:ext>
            </a:extLst>
          </p:cNvPr>
          <p:cNvSpPr txBox="1"/>
          <p:nvPr/>
        </p:nvSpPr>
        <p:spPr>
          <a:xfrm>
            <a:off x="5809864" y="342050"/>
            <a:ext cx="6096000" cy="6340197"/>
          </a:xfrm>
          <a:prstGeom prst="rect">
            <a:avLst/>
          </a:prstGeom>
          <a:noFill/>
        </p:spPr>
        <p:txBody>
          <a:bodyPr wrap="square" rtlCol="0">
            <a:spAutoFit/>
          </a:bodyPr>
          <a:lstStyle/>
          <a:p>
            <a:pPr fontAlgn="base"/>
            <a:r>
              <a:rPr lang="en-GB" sz="1400" dirty="0"/>
              <a:t>Otterburn Badminton Club started in 2023 on a Monday evening at the RTC Sports Centre in Otterburn, for adults of all abilities. The organiser wished to make the current club sustainable and to expand the Badminton community, they wanted to open a family session at the RTC Sports Centre.</a:t>
            </a:r>
          </a:p>
          <a:p>
            <a:pPr fontAlgn="base"/>
            <a:r>
              <a:rPr lang="en-GB" sz="1400" dirty="0"/>
              <a:t> </a:t>
            </a:r>
          </a:p>
          <a:p>
            <a:pPr fontAlgn="base"/>
            <a:r>
              <a:rPr lang="en-GB" sz="1400" dirty="0"/>
              <a:t>The club required some new equipment – shuttlecocks, nets, badminton kits and grips to sustain the club and allow expansion to include all the family. Access to sporting opportunities is one of the priorities for the Ray Wind Funds and Directors were pleased to grant the funding and are happy to note that the Club now manages to host two weekly badminton clubs which are very well attended and quite competitive!</a:t>
            </a:r>
          </a:p>
          <a:p>
            <a:pPr fontAlgn="base"/>
            <a:r>
              <a:rPr lang="en-GB" sz="1400" dirty="0"/>
              <a:t> </a:t>
            </a:r>
          </a:p>
          <a:p>
            <a:pPr fontAlgn="base"/>
            <a:r>
              <a:rPr lang="en-GB" sz="1400" i="1" dirty="0"/>
              <a:t>“When we started the badminton club, it was on a bit of a whim simply because I missed the playing the sport myself, there was no facts or information to support me setting up this club and that it would be a success. However, we have steadily built the club up over the past two years, from just a single adults badminton session to now having two hours of adult badminton and 1 hour of family badminton, all being well attended, with more things being planned and to come in 2026, such as some friendly games with some well established Northumberland teams and some competitions being hosted by ourselves at the RTC Sports Centre. The money we received from the Ray Wind Fund, hugely helped us to establish our own equipment separate from the sports centre to ensure the ability to continue to grow and to safeguard the RTC's equipment and our own equipment as well. It has allowed us to focus on bringing specific and adaptive equipment for the family badminton sessions to allow the club to be more inclusive to younger age groups, enabling us to reach and introduce badminton to children at a younger age, ensuring its fun and enjoyable for them.” </a:t>
            </a:r>
            <a:r>
              <a:rPr lang="en-GB" sz="1400" dirty="0"/>
              <a:t>Mark Nicholson</a:t>
            </a:r>
            <a:r>
              <a:rPr lang="en-GB" sz="1400" i="1" dirty="0"/>
              <a:t>, </a:t>
            </a:r>
            <a:r>
              <a:rPr lang="en-GB" sz="1400" dirty="0"/>
              <a:t>Otterburn Badminton Club.</a:t>
            </a:r>
          </a:p>
        </p:txBody>
      </p:sp>
      <p:sp>
        <p:nvSpPr>
          <p:cNvPr id="2" name="Title 1">
            <a:extLst>
              <a:ext uri="{FF2B5EF4-FFF2-40B4-BE49-F238E27FC236}">
                <a16:creationId xmlns:a16="http://schemas.microsoft.com/office/drawing/2014/main" id="{88939A4C-E554-7B77-E937-2D1513DCF134}"/>
              </a:ext>
            </a:extLst>
          </p:cNvPr>
          <p:cNvSpPr>
            <a:spLocks noGrp="1"/>
          </p:cNvSpPr>
          <p:nvPr>
            <p:ph type="title"/>
          </p:nvPr>
        </p:nvSpPr>
        <p:spPr>
          <a:xfrm>
            <a:off x="693738" y="980103"/>
            <a:ext cx="10515600" cy="1325563"/>
          </a:xfrm>
        </p:spPr>
        <p:txBody>
          <a:bodyPr/>
          <a:lstStyle/>
          <a:p>
            <a:r>
              <a:rPr lang="en-GB" dirty="0">
                <a:solidFill>
                  <a:srgbClr val="4DA4AD"/>
                </a:solidFill>
              </a:rPr>
              <a:t>Case Studies</a:t>
            </a:r>
          </a:p>
        </p:txBody>
      </p:sp>
      <p:pic>
        <p:nvPicPr>
          <p:cNvPr id="5" name="Picture 4">
            <a:extLst>
              <a:ext uri="{FF2B5EF4-FFF2-40B4-BE49-F238E27FC236}">
                <a16:creationId xmlns:a16="http://schemas.microsoft.com/office/drawing/2014/main" id="{CF915B14-3258-C793-E3AA-DDEBABC59C1D}"/>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0E6F62FD-26C9-A77E-10DC-671D3497B24D}"/>
              </a:ext>
            </a:extLst>
          </p:cNvPr>
          <p:cNvSpPr txBox="1"/>
          <p:nvPr/>
        </p:nvSpPr>
        <p:spPr>
          <a:xfrm>
            <a:off x="598103" y="4897453"/>
            <a:ext cx="8793548" cy="923330"/>
          </a:xfrm>
          <a:prstGeom prst="rect">
            <a:avLst/>
          </a:prstGeom>
          <a:noFill/>
        </p:spPr>
        <p:txBody>
          <a:bodyPr wrap="square">
            <a:spAutoFit/>
          </a:bodyPr>
          <a:lstStyle/>
          <a:p>
            <a:r>
              <a:rPr lang="en-GB" b="1" dirty="0"/>
              <a:t>Otterburn Badminton Club</a:t>
            </a:r>
            <a:endParaRPr lang="en-GB" dirty="0"/>
          </a:p>
          <a:p>
            <a:r>
              <a:rPr lang="en-GB" b="1" dirty="0"/>
              <a:t>£334</a:t>
            </a:r>
            <a:endParaRPr lang="en-GB" dirty="0"/>
          </a:p>
          <a:p>
            <a:r>
              <a:rPr lang="en-GB" b="1" dirty="0"/>
              <a:t>Small Donations Fund</a:t>
            </a:r>
            <a:endParaRPr lang="en-GB" dirty="0"/>
          </a:p>
        </p:txBody>
      </p:sp>
      <p:sp>
        <p:nvSpPr>
          <p:cNvPr id="7" name="TextBox 6">
            <a:extLst>
              <a:ext uri="{FF2B5EF4-FFF2-40B4-BE49-F238E27FC236}">
                <a16:creationId xmlns:a16="http://schemas.microsoft.com/office/drawing/2014/main" id="{5179859B-7326-618E-EA28-3ECE7BDE5433}"/>
              </a:ext>
            </a:extLst>
          </p:cNvPr>
          <p:cNvSpPr txBox="1"/>
          <p:nvPr/>
        </p:nvSpPr>
        <p:spPr>
          <a:xfrm>
            <a:off x="598103" y="4556800"/>
            <a:ext cx="4514850" cy="338554"/>
          </a:xfrm>
          <a:prstGeom prst="rect">
            <a:avLst/>
          </a:prstGeom>
          <a:noFill/>
        </p:spPr>
        <p:txBody>
          <a:bodyPr wrap="square" rtlCol="0">
            <a:spAutoFit/>
          </a:bodyPr>
          <a:lstStyle/>
          <a:p>
            <a:r>
              <a:rPr lang="en-GB" sz="800" kern="0" dirty="0">
                <a:effectLst/>
                <a:latin typeface="Arial" panose="020B0604020202020204" pitchFamily="34" charset="0"/>
                <a:ea typeface="Aptos" panose="020B0004020202020204" pitchFamily="34" charset="0"/>
                <a:cs typeface="Times New Roman" panose="02020603050405020304" pitchFamily="18" charset="0"/>
              </a:rPr>
              <a:t>Photo showing updated equipment</a:t>
            </a:r>
            <a:endParaRPr lang="en-GB" sz="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800" dirty="0"/>
          </a:p>
        </p:txBody>
      </p:sp>
      <p:pic>
        <p:nvPicPr>
          <p:cNvPr id="3" name="Picture 2" descr="A logo for a community&#10;&#10;AI-generated content may be incorrect.">
            <a:extLst>
              <a:ext uri="{FF2B5EF4-FFF2-40B4-BE49-F238E27FC236}">
                <a16:creationId xmlns:a16="http://schemas.microsoft.com/office/drawing/2014/main" id="{E56318BE-1BC1-C272-D8BB-434CBAB5A70C}"/>
              </a:ext>
            </a:extLst>
          </p:cNvPr>
          <p:cNvPicPr>
            <a:picLocks noChangeAspect="1"/>
          </p:cNvPicPr>
          <p:nvPr/>
        </p:nvPicPr>
        <p:blipFill>
          <a:blip r:embed="rId4"/>
          <a:stretch>
            <a:fillRect/>
          </a:stretch>
        </p:blipFill>
        <p:spPr bwMode="auto">
          <a:xfrm>
            <a:off x="533400" y="118393"/>
            <a:ext cx="3026672" cy="1114261"/>
          </a:xfrm>
          <a:prstGeom prst="rect">
            <a:avLst/>
          </a:prstGeom>
          <a:noFill/>
        </p:spPr>
      </p:pic>
      <p:pic>
        <p:nvPicPr>
          <p:cNvPr id="8" name="Picture 7" descr="A group of badminton rackets and sticks on a wooden floor&#10;&#10;AI-generated content may be incorrect.">
            <a:extLst>
              <a:ext uri="{FF2B5EF4-FFF2-40B4-BE49-F238E27FC236}">
                <a16:creationId xmlns:a16="http://schemas.microsoft.com/office/drawing/2014/main" id="{EE6685DD-BD9C-6E43-4F95-9FDB41AC116B}"/>
              </a:ext>
            </a:extLst>
          </p:cNvPr>
          <p:cNvPicPr>
            <a:picLocks noChangeAspect="1"/>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693738" y="1848584"/>
            <a:ext cx="3828817" cy="2673057"/>
          </a:xfrm>
          <a:prstGeom prst="rect">
            <a:avLst/>
          </a:prstGeom>
          <a:noFill/>
          <a:ln>
            <a:noFill/>
          </a:ln>
        </p:spPr>
      </p:pic>
    </p:spTree>
    <p:extLst>
      <p:ext uri="{BB962C8B-B14F-4D97-AF65-F5344CB8AC3E}">
        <p14:creationId xmlns:p14="http://schemas.microsoft.com/office/powerpoint/2010/main" val="1167805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2F196-9F8D-1B05-2FE4-56DDFB67436E}"/>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16095B43-50C5-B894-8668-8D49BD1C52AB}"/>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DDE7BB15-ABD2-6FF6-84FC-CADAAF7278EB}"/>
              </a:ext>
            </a:extLst>
          </p:cNvPr>
          <p:cNvSpPr txBox="1"/>
          <p:nvPr/>
        </p:nvSpPr>
        <p:spPr>
          <a:xfrm>
            <a:off x="5809864" y="342050"/>
            <a:ext cx="6096000" cy="6484852"/>
          </a:xfrm>
          <a:prstGeom prst="rect">
            <a:avLst/>
          </a:prstGeom>
          <a:noFill/>
        </p:spPr>
        <p:txBody>
          <a:bodyPr wrap="square" rtlCol="0">
            <a:spAutoFit/>
          </a:bodyPr>
          <a:lstStyle/>
          <a:p>
            <a:r>
              <a:rPr lang="en-GB" sz="1200" b="1" kern="0" dirty="0">
                <a:solidFill>
                  <a:schemeClr val="bg1"/>
                </a:solidFill>
                <a:effectLst/>
                <a:latin typeface="Arial" panose="020B0604020202020204" pitchFamily="34" charset="0"/>
                <a:ea typeface="Aptos" panose="020B0004020202020204" pitchFamily="34" charset="0"/>
                <a:cs typeface="Times New Roman" panose="02020603050405020304" pitchFamily="18" charset="0"/>
              </a:rPr>
              <a:t> </a:t>
            </a:r>
            <a:r>
              <a:rPr lang="en-GB" sz="1300" dirty="0"/>
              <a:t>We continued to support schools across the area of benefit and have included the nursery and wraparound care facilities for the second full academic year. As with previous years the funding must not replace statutory provision and schools are given the freedom to use the termly donations where the need is greatest. </a:t>
            </a:r>
          </a:p>
          <a:p>
            <a:endParaRPr lang="en-GB" sz="1300" dirty="0"/>
          </a:p>
          <a:p>
            <a:r>
              <a:rPr lang="en-GB" sz="1300" dirty="0"/>
              <a:t>Cambo First School used the grants to pay for transport to swimming lessons, a trip to the pantomime and a music teacher. They also paid for a variety of different specialist workshops throughout the year. Cambo Wraparound - preschool and after school care, used their funding to provide meals and snacks for the children -free school meals are only provided by the government for Reception to Year 2 children. To cover the cost for some children at the holiday club and to purchase additional outdoor equipment. Cambo First School were awarded a standalone grant towards the cost of installing a cycle track in school grounds to promote physical and mental health and wellbeing among the pupils who had been instrumental at the planning stage and in the design of the track.</a:t>
            </a:r>
          </a:p>
          <a:p>
            <a:endParaRPr lang="en-GB" sz="1300" dirty="0"/>
          </a:p>
          <a:p>
            <a:r>
              <a:rPr lang="en-GB" sz="1300" dirty="0"/>
              <a:t>Wark Primary School &amp; Nursery spent their donation on ‘Commando Jo’, a sports provision, as well as the cost of taking the children to school Partnership sporting events with other local schools. Nursery were able to provide free provision where needed, cover the cost of meals and contribute to the sporting provision.  </a:t>
            </a:r>
          </a:p>
          <a:p>
            <a:endParaRPr lang="en-GB" sz="1300" dirty="0"/>
          </a:p>
          <a:p>
            <a:r>
              <a:rPr lang="en-GB" sz="1300" dirty="0"/>
              <a:t>Chollerton First School &amp; Nursery used the Ray Wind Funds money to fund transport for swimming and to subsidise trips to see performances at the Northern Stage, visit the Hancock Museum, a trip to Newbiggin and other such activities. Their Early Years setting used the money for resources as well as a nursery visit to Hexham cinema and Queens Hall.  </a:t>
            </a:r>
          </a:p>
          <a:p>
            <a:endParaRPr lang="en-GB" sz="1300" dirty="0"/>
          </a:p>
          <a:p>
            <a:r>
              <a:rPr lang="en-GB" sz="1200" b="1" kern="0" dirty="0">
                <a:solidFill>
                  <a:schemeClr val="bg1"/>
                </a:solidFill>
                <a:latin typeface="Arial" panose="020B0604020202020204" pitchFamily="34" charset="0"/>
                <a:ea typeface="Aptos" panose="020B0004020202020204" pitchFamily="34" charset="0"/>
                <a:cs typeface="Times New Roman" panose="02020603050405020304" pitchFamily="18" charset="0"/>
              </a:rPr>
              <a:t> </a:t>
            </a:r>
            <a:r>
              <a:rPr lang="en-GB" sz="1300" dirty="0"/>
              <a:t>Belsay Primary School’s funding helped to fund transport to take the children swimming and for transport to inter school events to ensure the children had the same opportunities as children at larger schools in Ponteland. Belsay Daycare have been able to utilise the funding for an extensive range of trips to </a:t>
            </a:r>
            <a:r>
              <a:rPr lang="en-GB" sz="1300" dirty="0" err="1"/>
              <a:t>Druridge</a:t>
            </a:r>
            <a:r>
              <a:rPr lang="en-GB" sz="1300" dirty="0"/>
              <a:t> Bay, </a:t>
            </a:r>
          </a:p>
          <a:p>
            <a:pPr>
              <a:lnSpc>
                <a:spcPct val="107000"/>
              </a:lnSpc>
              <a:spcAft>
                <a:spcPts val="800"/>
              </a:spcAft>
            </a:pPr>
            <a:endParaRPr lang="en-GB" sz="1200" dirty="0">
              <a:solidFill>
                <a:schemeClr val="bg1"/>
              </a:solidFill>
            </a:endParaRPr>
          </a:p>
        </p:txBody>
      </p:sp>
      <p:sp>
        <p:nvSpPr>
          <p:cNvPr id="2" name="Title 1">
            <a:extLst>
              <a:ext uri="{FF2B5EF4-FFF2-40B4-BE49-F238E27FC236}">
                <a16:creationId xmlns:a16="http://schemas.microsoft.com/office/drawing/2014/main" id="{28043C93-8083-FC14-2B48-4800C91A82BF}"/>
              </a:ext>
            </a:extLst>
          </p:cNvPr>
          <p:cNvSpPr>
            <a:spLocks noGrp="1"/>
          </p:cNvSpPr>
          <p:nvPr>
            <p:ph type="title"/>
          </p:nvPr>
        </p:nvSpPr>
        <p:spPr>
          <a:xfrm>
            <a:off x="693738" y="980103"/>
            <a:ext cx="10515600" cy="986247"/>
          </a:xfrm>
        </p:spPr>
        <p:txBody>
          <a:bodyPr/>
          <a:lstStyle/>
          <a:p>
            <a:r>
              <a:rPr lang="en-GB" dirty="0">
                <a:solidFill>
                  <a:srgbClr val="4DA4AD"/>
                </a:solidFill>
              </a:rPr>
              <a:t>Case Studies</a:t>
            </a:r>
          </a:p>
        </p:txBody>
      </p:sp>
      <p:pic>
        <p:nvPicPr>
          <p:cNvPr id="5" name="Picture 4">
            <a:extLst>
              <a:ext uri="{FF2B5EF4-FFF2-40B4-BE49-F238E27FC236}">
                <a16:creationId xmlns:a16="http://schemas.microsoft.com/office/drawing/2014/main" id="{95B7B063-FCA2-EB63-BC44-971E3785C24D}"/>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E776CE78-613B-026E-292C-1E3B8DCFF363}"/>
              </a:ext>
            </a:extLst>
          </p:cNvPr>
          <p:cNvSpPr txBox="1"/>
          <p:nvPr/>
        </p:nvSpPr>
        <p:spPr>
          <a:xfrm>
            <a:off x="693738" y="4792390"/>
            <a:ext cx="4140451" cy="1653338"/>
          </a:xfrm>
          <a:prstGeom prst="rect">
            <a:avLst/>
          </a:prstGeom>
          <a:noFill/>
        </p:spPr>
        <p:txBody>
          <a:bodyPr wrap="square">
            <a:spAutoFit/>
          </a:bodyPr>
          <a:lstStyle/>
          <a:p>
            <a:r>
              <a:rPr lang="en-GB" sz="1100" b="1" dirty="0"/>
              <a:t>Belsay Primary School, Bellingham Primary School, Cambo First School, Chollerton First School and Nursery, Otterburn Primary School and Nursery, Wark Primary School and Nursery, Bellingham Middle School, Belsay Daycare, Cambo Wraparound and North </a:t>
            </a:r>
            <a:r>
              <a:rPr lang="en-GB" sz="1100" b="1" dirty="0" err="1"/>
              <a:t>Tynies</a:t>
            </a:r>
            <a:endParaRPr lang="en-GB" sz="1100" dirty="0"/>
          </a:p>
          <a:p>
            <a:r>
              <a:rPr lang="en-GB" sz="1100" b="1" dirty="0"/>
              <a:t>Collectively £57,530 </a:t>
            </a:r>
            <a:endParaRPr lang="en-GB" sz="1100" dirty="0"/>
          </a:p>
          <a:p>
            <a:r>
              <a:rPr lang="en-GB" sz="1100" b="1" dirty="0"/>
              <a:t>Community Benefit Fund, Education Apprenticeship and Training Bursary and Small Donations Fund</a:t>
            </a:r>
            <a:endParaRPr lang="en-GB" sz="1100" dirty="0"/>
          </a:p>
          <a:p>
            <a:pPr>
              <a:lnSpc>
                <a:spcPct val="107000"/>
              </a:lnSpc>
              <a:spcAft>
                <a:spcPts val="800"/>
              </a:spcAft>
            </a:pP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descr="A logo for a community&#10;&#10;AI-generated content may be incorrect.">
            <a:extLst>
              <a:ext uri="{FF2B5EF4-FFF2-40B4-BE49-F238E27FC236}">
                <a16:creationId xmlns:a16="http://schemas.microsoft.com/office/drawing/2014/main" id="{A7044066-6016-12BE-A503-D534A213F658}"/>
              </a:ext>
            </a:extLst>
          </p:cNvPr>
          <p:cNvPicPr>
            <a:picLocks noChangeAspect="1"/>
          </p:cNvPicPr>
          <p:nvPr/>
        </p:nvPicPr>
        <p:blipFill>
          <a:blip r:embed="rId4"/>
          <a:stretch>
            <a:fillRect/>
          </a:stretch>
        </p:blipFill>
        <p:spPr bwMode="auto">
          <a:xfrm>
            <a:off x="533400" y="118393"/>
            <a:ext cx="3026672" cy="1114261"/>
          </a:xfrm>
          <a:prstGeom prst="rect">
            <a:avLst/>
          </a:prstGeom>
          <a:noFill/>
        </p:spPr>
      </p:pic>
      <p:pic>
        <p:nvPicPr>
          <p:cNvPr id="7" name="Picture 6" descr="A group of kids making sandwiches in a kitchen&#10;&#10;AI-generated content may be incorrect.">
            <a:extLst>
              <a:ext uri="{FF2B5EF4-FFF2-40B4-BE49-F238E27FC236}">
                <a16:creationId xmlns:a16="http://schemas.microsoft.com/office/drawing/2014/main" id="{484D1848-3E82-F8CC-4960-4BBC5A9AA71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580" y="1727262"/>
            <a:ext cx="3608930" cy="2706698"/>
          </a:xfrm>
          <a:prstGeom prst="rect">
            <a:avLst/>
          </a:prstGeom>
          <a:noFill/>
          <a:ln>
            <a:noFill/>
          </a:ln>
        </p:spPr>
      </p:pic>
    </p:spTree>
    <p:extLst>
      <p:ext uri="{BB962C8B-B14F-4D97-AF65-F5344CB8AC3E}">
        <p14:creationId xmlns:p14="http://schemas.microsoft.com/office/powerpoint/2010/main" val="533011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8663B-ADDD-469F-0430-92EB578B2E49}"/>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50D54D51-154F-D4EF-8F68-3157EDA9A117}"/>
              </a:ext>
            </a:extLst>
          </p:cNvPr>
          <p:cNvSpPr/>
          <p:nvPr/>
        </p:nvSpPr>
        <p:spPr>
          <a:xfrm>
            <a:off x="5714228" y="148703"/>
            <a:ext cx="6191636" cy="6489444"/>
          </a:xfrm>
          <a:prstGeom prst="rect">
            <a:avLst/>
          </a:prstGeom>
          <a:solidFill>
            <a:srgbClr val="4DA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88720BFE-0E78-EA2E-06FE-CBE73FB33D26}"/>
              </a:ext>
            </a:extLst>
          </p:cNvPr>
          <p:cNvSpPr txBox="1"/>
          <p:nvPr/>
        </p:nvSpPr>
        <p:spPr>
          <a:xfrm>
            <a:off x="5809864" y="342050"/>
            <a:ext cx="6096000" cy="5878532"/>
          </a:xfrm>
          <a:prstGeom prst="rect">
            <a:avLst/>
          </a:prstGeom>
          <a:noFill/>
        </p:spPr>
        <p:txBody>
          <a:bodyPr wrap="square" rtlCol="0">
            <a:spAutoFit/>
          </a:bodyPr>
          <a:lstStyle/>
          <a:p>
            <a:r>
              <a:rPr lang="en-GB" sz="1300" dirty="0"/>
              <a:t>Whitehouse Farm, Centre for Life with a particular focus on learning where food comes from, the Hancock Museum and the Sea Life Centre, their recent OFSTED inspection referenced these experiences.</a:t>
            </a:r>
          </a:p>
          <a:p>
            <a:endParaRPr lang="en-GB" sz="1300" dirty="0"/>
          </a:p>
          <a:p>
            <a:r>
              <a:rPr lang="en-GB" sz="1300" dirty="0"/>
              <a:t>Outdoor resources were also purchased</a:t>
            </a:r>
            <a:r>
              <a:rPr lang="en-GB" sz="1300" i="1" dirty="0"/>
              <a:t>. “I would like to begin by sincerely thanking the Board at Ray Wind Funds, for the continued generous support you show to our school throughout the academic year. Your contribution is invaluable, particularly at a time when school finances are being severely stretched.” Craig Shaw, Headteacher at Belsay Primary School.</a:t>
            </a:r>
          </a:p>
          <a:p>
            <a:endParaRPr lang="en-GB" sz="1300" dirty="0"/>
          </a:p>
          <a:p>
            <a:r>
              <a:rPr lang="en-GB" sz="1300" dirty="0"/>
              <a:t>Otterburn Primary School &amp; Nursery used the donation predominantly to fund the swimming lessons but also to support other trips and resources to assist the children’s learning experiences.  The preschool used their funding to purchase outdoor equipment to enhance their outdoor space which had been referenced in an OFSTED inspection. Otterburn Primary School also secured a grant towards the cost of their residential trip to Bamburgh and Seahouses for years 5 and 6. </a:t>
            </a:r>
            <a:r>
              <a:rPr lang="en-GB" sz="1300" i="1" dirty="0"/>
              <a:t>"It’s wonderful to see how the grants open up opportunities for pupils, helping them to enjoy experiences they might not otherwise have access to." Alison Woodcock, Headteacher at Otterburn Primary School &amp; Nursery.</a:t>
            </a:r>
          </a:p>
          <a:p>
            <a:endParaRPr lang="en-GB" sz="1300" dirty="0"/>
          </a:p>
          <a:p>
            <a:r>
              <a:rPr lang="en-GB" sz="1300" dirty="0"/>
              <a:t>Bellingham Primary School spent their funding on support for transport to swimming lessons, a Christmas pantomime trip and other sporting events.  Bellingham Middle School used their donation to provide a trip to the Sill, the pantomime and Hancock Museum.  </a:t>
            </a:r>
          </a:p>
          <a:p>
            <a:endParaRPr lang="en-GB" sz="1300" dirty="0"/>
          </a:p>
          <a:p>
            <a:r>
              <a:rPr lang="en-GB" sz="1300" dirty="0"/>
              <a:t>North </a:t>
            </a:r>
            <a:r>
              <a:rPr lang="en-GB" sz="1300" dirty="0" err="1"/>
              <a:t>Tynies</a:t>
            </a:r>
            <a:r>
              <a:rPr lang="en-GB" sz="1300" dirty="0"/>
              <a:t> put their funding towards supporting the meals for children in the nursery and the wraparound facility ensuring all children received healthy food, prepared on site while at nursery. </a:t>
            </a:r>
          </a:p>
          <a:p>
            <a:endParaRPr lang="en-GB" sz="1200" dirty="0">
              <a:solidFill>
                <a:schemeClr val="bg1"/>
              </a:solidFill>
            </a:endParaRPr>
          </a:p>
        </p:txBody>
      </p:sp>
      <p:sp>
        <p:nvSpPr>
          <p:cNvPr id="2" name="Title 1">
            <a:extLst>
              <a:ext uri="{FF2B5EF4-FFF2-40B4-BE49-F238E27FC236}">
                <a16:creationId xmlns:a16="http://schemas.microsoft.com/office/drawing/2014/main" id="{5BB06955-AE68-5885-E808-BF9386D1EADB}"/>
              </a:ext>
            </a:extLst>
          </p:cNvPr>
          <p:cNvSpPr>
            <a:spLocks noGrp="1"/>
          </p:cNvSpPr>
          <p:nvPr>
            <p:ph type="title"/>
          </p:nvPr>
        </p:nvSpPr>
        <p:spPr>
          <a:xfrm>
            <a:off x="693738" y="980103"/>
            <a:ext cx="10515600" cy="986247"/>
          </a:xfrm>
        </p:spPr>
        <p:txBody>
          <a:bodyPr/>
          <a:lstStyle/>
          <a:p>
            <a:r>
              <a:rPr lang="en-GB" dirty="0">
                <a:solidFill>
                  <a:srgbClr val="4DA4AD"/>
                </a:solidFill>
              </a:rPr>
              <a:t>Case Studies</a:t>
            </a:r>
          </a:p>
        </p:txBody>
      </p:sp>
      <p:pic>
        <p:nvPicPr>
          <p:cNvPr id="5" name="Picture 4">
            <a:extLst>
              <a:ext uri="{FF2B5EF4-FFF2-40B4-BE49-F238E27FC236}">
                <a16:creationId xmlns:a16="http://schemas.microsoft.com/office/drawing/2014/main" id="{2E3DC0E0-DAC2-9CE4-EDDE-36B7184E39EF}"/>
              </a:ext>
            </a:extLst>
          </p:cNvPr>
          <p:cNvPicPr>
            <a:picLocks noChangeAspect="1"/>
          </p:cNvPicPr>
          <p:nvPr/>
        </p:nvPicPr>
        <p:blipFill rotWithShape="1">
          <a:blip r:embed="rId3">
            <a:extLst>
              <a:ext uri="{28A0092B-C50C-407E-A947-70E740481C1C}">
                <a14:useLocalDpi xmlns:a14="http://schemas.microsoft.com/office/drawing/2010/main" val="0"/>
              </a:ext>
            </a:extLst>
          </a:blip>
          <a:srcRect l="25593" t="47549" r="56127" b="33681"/>
          <a:stretch/>
        </p:blipFill>
        <p:spPr bwMode="auto">
          <a:xfrm>
            <a:off x="533400" y="5831236"/>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6D4BF9DF-2FC0-1200-6E5D-EC4753A793CC}"/>
              </a:ext>
            </a:extLst>
          </p:cNvPr>
          <p:cNvSpPr txBox="1"/>
          <p:nvPr/>
        </p:nvSpPr>
        <p:spPr>
          <a:xfrm>
            <a:off x="693738" y="4792390"/>
            <a:ext cx="4140451" cy="806952"/>
          </a:xfrm>
          <a:prstGeom prst="rect">
            <a:avLst/>
          </a:prstGeom>
          <a:noFill/>
        </p:spPr>
        <p:txBody>
          <a:bodyPr wrap="square">
            <a:spAutoFit/>
          </a:bodyPr>
          <a:lstStyle/>
          <a:p>
            <a:r>
              <a:rPr lang="en-GB" sz="1100" b="1" dirty="0"/>
              <a:t>Year 5 and 6 pupils of Otterburn Primary School – preparing packed lunches on their Seahouses residential and on a </a:t>
            </a:r>
            <a:r>
              <a:rPr lang="en-GB" sz="1100" b="1" dirty="0" err="1"/>
              <a:t>Farne</a:t>
            </a:r>
            <a:r>
              <a:rPr lang="en-GB" sz="1100" b="1" dirty="0"/>
              <a:t> Islands boat trip.</a:t>
            </a:r>
            <a:endParaRPr lang="en-GB" sz="1100" dirty="0"/>
          </a:p>
          <a:p>
            <a:pPr>
              <a:lnSpc>
                <a:spcPct val="107000"/>
              </a:lnSpc>
              <a:spcAft>
                <a:spcPts val="800"/>
              </a:spcAft>
            </a:pPr>
            <a:endParaRPr lang="en-GB" sz="13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descr="A logo for a community&#10;&#10;AI-generated content may be incorrect.">
            <a:extLst>
              <a:ext uri="{FF2B5EF4-FFF2-40B4-BE49-F238E27FC236}">
                <a16:creationId xmlns:a16="http://schemas.microsoft.com/office/drawing/2014/main" id="{8699F295-E17C-79FF-26F0-38431918C773}"/>
              </a:ext>
            </a:extLst>
          </p:cNvPr>
          <p:cNvPicPr>
            <a:picLocks noChangeAspect="1"/>
          </p:cNvPicPr>
          <p:nvPr/>
        </p:nvPicPr>
        <p:blipFill>
          <a:blip r:embed="rId4"/>
          <a:stretch>
            <a:fillRect/>
          </a:stretch>
        </p:blipFill>
        <p:spPr bwMode="auto">
          <a:xfrm>
            <a:off x="533400" y="118393"/>
            <a:ext cx="3026672" cy="1114261"/>
          </a:xfrm>
          <a:prstGeom prst="rect">
            <a:avLst/>
          </a:prstGeom>
          <a:noFill/>
        </p:spPr>
      </p:pic>
      <p:pic>
        <p:nvPicPr>
          <p:cNvPr id="4" name="Picture 3" descr="A group of girls sitting on a bench&#10;&#10;AI-generated content may be incorrect.">
            <a:extLst>
              <a:ext uri="{FF2B5EF4-FFF2-40B4-BE49-F238E27FC236}">
                <a16:creationId xmlns:a16="http://schemas.microsoft.com/office/drawing/2014/main" id="{E8980CB3-4119-B5B0-0B40-B8016415222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4515" y="1695004"/>
            <a:ext cx="2379468" cy="3172624"/>
          </a:xfrm>
          <a:prstGeom prst="rect">
            <a:avLst/>
          </a:prstGeom>
          <a:noFill/>
          <a:ln>
            <a:noFill/>
          </a:ln>
        </p:spPr>
      </p:pic>
    </p:spTree>
    <p:extLst>
      <p:ext uri="{BB962C8B-B14F-4D97-AF65-F5344CB8AC3E}">
        <p14:creationId xmlns:p14="http://schemas.microsoft.com/office/powerpoint/2010/main" val="4121133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5344D-A688-9497-A8C7-EBBC858231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CA9B49-00C6-F04B-4446-A2BC93D7AD7F}"/>
              </a:ext>
            </a:extLst>
          </p:cNvPr>
          <p:cNvSpPr>
            <a:spLocks noGrp="1"/>
          </p:cNvSpPr>
          <p:nvPr>
            <p:ph type="title"/>
          </p:nvPr>
        </p:nvSpPr>
        <p:spPr/>
        <p:txBody>
          <a:bodyPr/>
          <a:lstStyle/>
          <a:p>
            <a:r>
              <a:rPr lang="en-GB" dirty="0">
                <a:solidFill>
                  <a:srgbClr val="4DA4AD"/>
                </a:solidFill>
              </a:rPr>
              <a:t>Executive Summary</a:t>
            </a:r>
          </a:p>
        </p:txBody>
      </p:sp>
      <p:sp>
        <p:nvSpPr>
          <p:cNvPr id="3" name="Content Placeholder 2">
            <a:extLst>
              <a:ext uri="{FF2B5EF4-FFF2-40B4-BE49-F238E27FC236}">
                <a16:creationId xmlns:a16="http://schemas.microsoft.com/office/drawing/2014/main" id="{4E2FFC9C-673A-6E12-1E6B-86ECB2303071}"/>
              </a:ext>
            </a:extLst>
          </p:cNvPr>
          <p:cNvSpPr>
            <a:spLocks noGrp="1"/>
          </p:cNvSpPr>
          <p:nvPr>
            <p:ph idx="1"/>
          </p:nvPr>
        </p:nvSpPr>
        <p:spPr>
          <a:xfrm>
            <a:off x="838200" y="1808214"/>
            <a:ext cx="10515600" cy="4351338"/>
          </a:xfrm>
        </p:spPr>
        <p:txBody>
          <a:bodyPr>
            <a:noAutofit/>
          </a:bodyPr>
          <a:lstStyle/>
          <a:p>
            <a:pPr marL="0" indent="0">
              <a:buNone/>
            </a:pPr>
            <a:r>
              <a:rPr lang="en-GB" sz="1400" dirty="0"/>
              <a:t>The Ray Windfarm Fund was established in 2017 by Ray Windfarm Limited, on behalf of Vattenfall, who have committed funds for the life of the windfarm. During this, the seventh reporting year, the annual grant to the CIC was £386,870.00.</a:t>
            </a:r>
          </a:p>
          <a:p>
            <a:pPr marL="0" indent="0">
              <a:buNone/>
            </a:pPr>
            <a:r>
              <a:rPr lang="en-GB" sz="1400" dirty="0"/>
              <a:t> The different funds set up by the CIC are detailed within the report. A summary of grants awarded within the year was:</a:t>
            </a:r>
          </a:p>
          <a:p>
            <a:pPr marL="0" indent="0">
              <a:buNone/>
            </a:pPr>
            <a:r>
              <a:rPr lang="en-GB" sz="1400" b="1" dirty="0"/>
              <a:t> </a:t>
            </a:r>
            <a:r>
              <a:rPr lang="en-GB" sz="1400" dirty="0"/>
              <a:t>Community Benefit Fund				£320,115</a:t>
            </a:r>
          </a:p>
          <a:p>
            <a:pPr marL="0" indent="0">
              <a:buNone/>
            </a:pPr>
            <a:r>
              <a:rPr lang="en-GB" sz="1400" dirty="0"/>
              <a:t>Small Donations Fund					£10,164</a:t>
            </a:r>
          </a:p>
          <a:p>
            <a:pPr marL="0" indent="0">
              <a:buNone/>
            </a:pPr>
            <a:r>
              <a:rPr lang="en-GB" sz="1400" dirty="0"/>
              <a:t>Education Apprenticeship and Training Bursary			£10,634</a:t>
            </a:r>
          </a:p>
          <a:p>
            <a:pPr marL="0" indent="0">
              <a:buNone/>
            </a:pPr>
            <a:r>
              <a:rPr lang="en-GB" sz="1400" dirty="0"/>
              <a:t>The CIC refers to the Community Action Northumberland (CAN) Survey conducted in 2016 and the subsequent Community Review in 2022 to form priorities for grant allocations. Progress reports are made to Parish Councils, on the website (</a:t>
            </a:r>
            <a:r>
              <a:rPr lang="en-GB" sz="1400" u="sng" dirty="0">
                <a:hlinkClick r:id="rId2"/>
              </a:rPr>
              <a:t>https://raywindfund.co.uk</a:t>
            </a:r>
            <a:r>
              <a:rPr lang="en-GB" sz="1400" dirty="0"/>
              <a:t>) and on Facebook (</a:t>
            </a:r>
            <a:r>
              <a:rPr lang="en-GB" sz="1400" u="sng" dirty="0">
                <a:hlinkClick r:id="rId3"/>
              </a:rPr>
              <a:t>https://www.facebook.com/ray.windfunds</a:t>
            </a:r>
            <a:r>
              <a:rPr lang="en-GB" sz="1400" dirty="0"/>
              <a:t>).</a:t>
            </a:r>
            <a:r>
              <a:rPr lang="en-GB" sz="1400" kern="100" dirty="0">
                <a:effectLst/>
                <a:latin typeface="Liberation Serif"/>
                <a:ea typeface="NSimSun" panose="02010609030101010101" pitchFamily="49" charset="-122"/>
                <a:cs typeface="Arial" panose="020B0604020202020204" pitchFamily="34" charset="0"/>
              </a:rPr>
              <a:t> </a:t>
            </a:r>
            <a:r>
              <a:rPr lang="en-GB" sz="1400" kern="150" dirty="0">
                <a:effectLst/>
                <a:latin typeface="Liberation Serif"/>
                <a:ea typeface="NSimSun" panose="02010609030101010101" pitchFamily="49" charset="-122"/>
                <a:cs typeface="Arial" panose="020B0604020202020204" pitchFamily="34" charset="0"/>
              </a:rPr>
              <a:t> </a:t>
            </a:r>
          </a:p>
        </p:txBody>
      </p:sp>
      <p:pic>
        <p:nvPicPr>
          <p:cNvPr id="5" name="Picture 4">
            <a:extLst>
              <a:ext uri="{FF2B5EF4-FFF2-40B4-BE49-F238E27FC236}">
                <a16:creationId xmlns:a16="http://schemas.microsoft.com/office/drawing/2014/main" id="{527A70B3-5C27-1EC2-2938-F9E9B6F010A1}"/>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pic>
        <p:nvPicPr>
          <p:cNvPr id="8" name="Picture 7" descr="A logo for a community&#10;&#10;AI-generated content may be incorrect.">
            <a:extLst>
              <a:ext uri="{FF2B5EF4-FFF2-40B4-BE49-F238E27FC236}">
                <a16:creationId xmlns:a16="http://schemas.microsoft.com/office/drawing/2014/main" id="{BA848B01-F194-8578-0D16-358C645572AF}"/>
              </a:ext>
            </a:extLst>
          </p:cNvPr>
          <p:cNvPicPr>
            <a:picLocks noChangeAspect="1"/>
          </p:cNvPicPr>
          <p:nvPr/>
        </p:nvPicPr>
        <p:blipFill>
          <a:blip r:embed="rId5"/>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2458285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D9C2B-E62C-681C-BE25-6E25DA404A8C}"/>
            </a:ext>
          </a:extLst>
        </p:cNvPr>
        <p:cNvGrpSpPr/>
        <p:nvPr/>
      </p:nvGrpSpPr>
      <p:grpSpPr>
        <a:xfrm>
          <a:off x="0" y="0"/>
          <a:ext cx="0" cy="0"/>
          <a:chOff x="0" y="0"/>
          <a:chExt cx="0" cy="0"/>
        </a:xfrm>
      </p:grpSpPr>
      <p:pic>
        <p:nvPicPr>
          <p:cNvPr id="13" name="Picture 12" descr="A person with a beard&#10;&#10;Description automatically generated with low confidence">
            <a:extLst>
              <a:ext uri="{FF2B5EF4-FFF2-40B4-BE49-F238E27FC236}">
                <a16:creationId xmlns:a16="http://schemas.microsoft.com/office/drawing/2014/main" id="{3B3AC226-8290-20E7-58DC-F15FB9109BDB}"/>
              </a:ext>
            </a:extLst>
          </p:cNvPr>
          <p:cNvPicPr>
            <a:picLocks noChangeAspect="1"/>
          </p:cNvPicPr>
          <p:nvPr/>
        </p:nvPicPr>
        <p:blipFill>
          <a:blip r:embed="rId2" cstate="print">
            <a:extLst>
              <a:ext uri="{28A0092B-C50C-407E-A947-70E740481C1C}">
                <a14:useLocalDpi xmlns:a14="http://schemas.microsoft.com/office/drawing/2010/main" val="0"/>
              </a:ext>
            </a:extLst>
          </a:blip>
          <a:srcRect l="8148" t="-2087" r="16218" b="14208"/>
          <a:stretch/>
        </p:blipFill>
        <p:spPr bwMode="auto">
          <a:xfrm>
            <a:off x="808591" y="3436176"/>
            <a:ext cx="807612" cy="839759"/>
          </a:xfrm>
          <a:prstGeom prst="rect">
            <a:avLst/>
          </a:prstGeom>
          <a:solidFill>
            <a:srgbClr val="FFFFFF"/>
          </a:solidFill>
          <a:ln>
            <a:noFill/>
          </a:ln>
        </p:spPr>
      </p:pic>
      <p:pic>
        <p:nvPicPr>
          <p:cNvPr id="27" name="Picture 26" descr="A person in a suit smiling&#10;&#10;Description automatically generated with low confidence">
            <a:extLst>
              <a:ext uri="{FF2B5EF4-FFF2-40B4-BE49-F238E27FC236}">
                <a16:creationId xmlns:a16="http://schemas.microsoft.com/office/drawing/2014/main" id="{2B275D33-39DE-96CB-6A48-A576C256362D}"/>
              </a:ext>
            </a:extLst>
          </p:cNvPr>
          <p:cNvPicPr>
            <a:picLocks noChangeAspect="1"/>
          </p:cNvPicPr>
          <p:nvPr/>
        </p:nvPicPr>
        <p:blipFill>
          <a:blip r:embed="rId3" cstate="print">
            <a:extLst>
              <a:ext uri="{28A0092B-C50C-407E-A947-70E740481C1C}">
                <a14:useLocalDpi xmlns:a14="http://schemas.microsoft.com/office/drawing/2010/main" val="0"/>
              </a:ext>
            </a:extLst>
          </a:blip>
          <a:srcRect l="4412" t="-1776" r="-1706" b="-1776"/>
          <a:stretch/>
        </p:blipFill>
        <p:spPr bwMode="auto">
          <a:xfrm>
            <a:off x="798199" y="4296321"/>
            <a:ext cx="846081" cy="880934"/>
          </a:xfrm>
          <a:prstGeom prst="rect">
            <a:avLst/>
          </a:prstGeom>
          <a:solidFill>
            <a:srgbClr val="FFFFFF"/>
          </a:solidFill>
          <a:ln>
            <a:noFill/>
          </a:ln>
        </p:spPr>
      </p:pic>
      <p:pic>
        <p:nvPicPr>
          <p:cNvPr id="28" name="Picture 27" descr="A close-up of a person&#10;&#10;Description automatically generated">
            <a:extLst>
              <a:ext uri="{FF2B5EF4-FFF2-40B4-BE49-F238E27FC236}">
                <a16:creationId xmlns:a16="http://schemas.microsoft.com/office/drawing/2014/main" id="{5AE0960F-15E6-155D-B896-2DFB8D6DB995}"/>
              </a:ext>
            </a:extLst>
          </p:cNvPr>
          <p:cNvPicPr>
            <a:picLocks noChangeAspect="1"/>
          </p:cNvPicPr>
          <p:nvPr/>
        </p:nvPicPr>
        <p:blipFill>
          <a:blip r:embed="rId4" cstate="print">
            <a:extLst>
              <a:ext uri="{28A0092B-C50C-407E-A947-70E740481C1C}">
                <a14:useLocalDpi xmlns:a14="http://schemas.microsoft.com/office/drawing/2010/main" val="0"/>
              </a:ext>
            </a:extLst>
          </a:blip>
          <a:srcRect l="-1726" t="-1706" r="-1726" b="-1706"/>
          <a:stretch>
            <a:fillRect/>
          </a:stretch>
        </p:blipFill>
        <p:spPr bwMode="auto">
          <a:xfrm>
            <a:off x="798199" y="5165085"/>
            <a:ext cx="847332" cy="847331"/>
          </a:xfrm>
          <a:prstGeom prst="rect">
            <a:avLst/>
          </a:prstGeom>
          <a:solidFill>
            <a:srgbClr val="FFFFFF"/>
          </a:solidFill>
          <a:ln>
            <a:noFill/>
          </a:ln>
        </p:spPr>
      </p:pic>
      <p:pic>
        <p:nvPicPr>
          <p:cNvPr id="29" name="Picture 28" descr="A person with curly hair&#10;&#10;Description automatically generated with low confidence">
            <a:extLst>
              <a:ext uri="{FF2B5EF4-FFF2-40B4-BE49-F238E27FC236}">
                <a16:creationId xmlns:a16="http://schemas.microsoft.com/office/drawing/2014/main" id="{AEAAC731-FF2F-B792-BE9A-4FBBCAC10FA9}"/>
              </a:ext>
            </a:extLst>
          </p:cNvPr>
          <p:cNvPicPr>
            <a:picLocks noChangeAspect="1"/>
          </p:cNvPicPr>
          <p:nvPr/>
        </p:nvPicPr>
        <p:blipFill>
          <a:blip r:embed="rId5" cstate="print">
            <a:extLst>
              <a:ext uri="{28A0092B-C50C-407E-A947-70E740481C1C}">
                <a14:useLocalDpi xmlns:a14="http://schemas.microsoft.com/office/drawing/2010/main" val="0"/>
              </a:ext>
            </a:extLst>
          </a:blip>
          <a:srcRect l="7001" t="-1944" r="5776" b="-1944"/>
          <a:stretch/>
        </p:blipFill>
        <p:spPr bwMode="auto">
          <a:xfrm>
            <a:off x="5181576" y="1686249"/>
            <a:ext cx="798862" cy="843557"/>
          </a:xfrm>
          <a:prstGeom prst="rect">
            <a:avLst/>
          </a:prstGeom>
          <a:solidFill>
            <a:srgbClr val="FFFFFF"/>
          </a:solidFill>
          <a:ln>
            <a:noFill/>
          </a:ln>
        </p:spPr>
      </p:pic>
      <p:pic>
        <p:nvPicPr>
          <p:cNvPr id="36" name="Picture 35" descr="A person wearing glasses and a scarf&#10;&#10;Description automatically generated with medium confidence">
            <a:extLst>
              <a:ext uri="{FF2B5EF4-FFF2-40B4-BE49-F238E27FC236}">
                <a16:creationId xmlns:a16="http://schemas.microsoft.com/office/drawing/2014/main" id="{586B7D11-16BA-CD41-E03E-CC28E02961E9}"/>
              </a:ext>
            </a:extLst>
          </p:cNvPr>
          <p:cNvPicPr>
            <a:picLocks noChangeAspect="1"/>
          </p:cNvPicPr>
          <p:nvPr/>
        </p:nvPicPr>
        <p:blipFill>
          <a:blip r:embed="rId6" cstate="print">
            <a:extLst>
              <a:ext uri="{28A0092B-C50C-407E-A947-70E740481C1C}">
                <a14:useLocalDpi xmlns:a14="http://schemas.microsoft.com/office/drawing/2010/main" val="0"/>
              </a:ext>
            </a:extLst>
          </a:blip>
          <a:srcRect l="-1662" t="-1669" r="-1662" b="-1669"/>
          <a:stretch>
            <a:fillRect/>
          </a:stretch>
        </p:blipFill>
        <p:spPr bwMode="auto">
          <a:xfrm>
            <a:off x="5168995" y="3389046"/>
            <a:ext cx="813631" cy="884840"/>
          </a:xfrm>
          <a:prstGeom prst="rect">
            <a:avLst/>
          </a:prstGeom>
          <a:solidFill>
            <a:srgbClr val="FFFFFF"/>
          </a:solidFill>
          <a:ln>
            <a:noFill/>
          </a:ln>
        </p:spPr>
      </p:pic>
      <p:pic>
        <p:nvPicPr>
          <p:cNvPr id="47" name="Picture 46">
            <a:extLst>
              <a:ext uri="{FF2B5EF4-FFF2-40B4-BE49-F238E27FC236}">
                <a16:creationId xmlns:a16="http://schemas.microsoft.com/office/drawing/2014/main" id="{FB8FE07A-460C-D865-9CC0-831CF89F6E41}"/>
              </a:ext>
            </a:extLst>
          </p:cNvPr>
          <p:cNvPicPr>
            <a:picLocks noChangeAspect="1"/>
          </p:cNvPicPr>
          <p:nvPr/>
        </p:nvPicPr>
        <p:blipFill rotWithShape="1">
          <a:blip r:embed="rId7" r:link="rId8" cstate="print">
            <a:extLst>
              <a:ext uri="{28A0092B-C50C-407E-A947-70E740481C1C}">
                <a14:useLocalDpi xmlns:a14="http://schemas.microsoft.com/office/drawing/2010/main" val="0"/>
              </a:ext>
            </a:extLst>
          </a:blip>
          <a:srcRect l="60" t="7962" b="25511"/>
          <a:stretch>
            <a:fillRect/>
          </a:stretch>
        </p:blipFill>
        <p:spPr bwMode="auto">
          <a:xfrm flipH="1">
            <a:off x="5166805" y="4269896"/>
            <a:ext cx="813631" cy="819070"/>
          </a:xfrm>
          <a:prstGeom prst="rect">
            <a:avLst/>
          </a:prstGeom>
          <a:noFill/>
          <a:ln>
            <a:noFill/>
          </a:ln>
          <a:extLst>
            <a:ext uri="{53640926-AAD7-44D8-BBD7-CCE9431645EC}">
              <a14:shadowObscured xmlns:a14="http://schemas.microsoft.com/office/drawing/2010/main"/>
            </a:ext>
          </a:extLst>
        </p:spPr>
      </p:pic>
      <p:pic>
        <p:nvPicPr>
          <p:cNvPr id="48" name="Picture 47" descr="A person taking a selfie&#10;&#10;Description automatically generated">
            <a:extLst>
              <a:ext uri="{FF2B5EF4-FFF2-40B4-BE49-F238E27FC236}">
                <a16:creationId xmlns:a16="http://schemas.microsoft.com/office/drawing/2014/main" id="{1E7E30C0-05D4-7E0E-08FE-2E5E7786E94C}"/>
              </a:ext>
            </a:extLst>
          </p:cNvPr>
          <p:cNvPicPr>
            <a:picLocks noChangeAspect="1"/>
          </p:cNvPicPr>
          <p:nvPr/>
        </p:nvPicPr>
        <p:blipFill rotWithShape="1">
          <a:blip r:embed="rId9"/>
          <a:srcRect l="5888" t="23615" r="3979" b="2940"/>
          <a:stretch/>
        </p:blipFill>
        <p:spPr bwMode="auto">
          <a:xfrm>
            <a:off x="5173095" y="5117534"/>
            <a:ext cx="813512" cy="847024"/>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EDCE13AD-1207-2F49-08FA-FF075494537A}"/>
              </a:ext>
            </a:extLst>
          </p:cNvPr>
          <p:cNvSpPr>
            <a:spLocks noGrp="1"/>
          </p:cNvSpPr>
          <p:nvPr>
            <p:ph type="title"/>
          </p:nvPr>
        </p:nvSpPr>
        <p:spPr>
          <a:xfrm>
            <a:off x="769938" y="396353"/>
            <a:ext cx="10515600" cy="1325563"/>
          </a:xfrm>
        </p:spPr>
        <p:txBody>
          <a:bodyPr/>
          <a:lstStyle/>
          <a:p>
            <a:r>
              <a:rPr lang="en-GB" dirty="0">
                <a:solidFill>
                  <a:srgbClr val="4DA4AD"/>
                </a:solidFill>
              </a:rPr>
              <a:t>CIC Directors</a:t>
            </a:r>
          </a:p>
        </p:txBody>
      </p:sp>
      <p:pic>
        <p:nvPicPr>
          <p:cNvPr id="5" name="Picture 4">
            <a:extLst>
              <a:ext uri="{FF2B5EF4-FFF2-40B4-BE49-F238E27FC236}">
                <a16:creationId xmlns:a16="http://schemas.microsoft.com/office/drawing/2014/main" id="{EACD4AD8-C927-0FD6-0897-BAC57AD2E08F}"/>
              </a:ext>
            </a:extLst>
          </p:cNvPr>
          <p:cNvPicPr>
            <a:picLocks noChangeAspect="1"/>
          </p:cNvPicPr>
          <p:nvPr/>
        </p:nvPicPr>
        <p:blipFill rotWithShape="1">
          <a:blip r:embed="rId10">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B2616C9A-D3EA-2C4F-418B-8035C065C8D0}"/>
              </a:ext>
            </a:extLst>
          </p:cNvPr>
          <p:cNvSpPr txBox="1"/>
          <p:nvPr/>
        </p:nvSpPr>
        <p:spPr>
          <a:xfrm>
            <a:off x="1670685" y="1690688"/>
            <a:ext cx="2903913" cy="819070"/>
          </a:xfrm>
          <a:prstGeom prst="rect">
            <a:avLst/>
          </a:prstGeom>
          <a:noFill/>
        </p:spPr>
        <p:txBody>
          <a:bodyPr wrap="square" rtlCol="0">
            <a:spAutoFit/>
          </a:bodyPr>
          <a:lstStyle/>
          <a:p>
            <a:pPr>
              <a:lnSpc>
                <a:spcPct val="107000"/>
              </a:lnSpc>
              <a:spcAft>
                <a:spcPts val="800"/>
              </a:spcAft>
            </a:pPr>
            <a:r>
              <a:rPr lang="en-GB" sz="800" b="1" kern="100" dirty="0">
                <a:latin typeface="Arial" panose="020B0604020202020204" pitchFamily="34" charset="0"/>
                <a:ea typeface="NSimSun" panose="02010609030101010101" pitchFamily="49" charset="-122"/>
                <a:cs typeface="Times New Roman" panose="02020603050405020304" pitchFamily="18" charset="0"/>
              </a:rPr>
              <a:t>Sarah Crone</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r>
              <a:rPr lang="en-GB" sz="800" kern="100" dirty="0">
                <a:latin typeface="Aptos" panose="020B0004020202020204" pitchFamily="34" charset="0"/>
                <a:ea typeface="NSimSun" panose="02010609030101010101" pitchFamily="49" charset="-122"/>
                <a:cs typeface="Times New Roman" panose="02020603050405020304" pitchFamily="18" charset="0"/>
              </a:rPr>
              <a:t>- </a:t>
            </a:r>
            <a:r>
              <a:rPr lang="en-GB" sz="800" dirty="0">
                <a:effectLst/>
                <a:latin typeface="Arial" panose="020B0604020202020204" pitchFamily="34" charset="0"/>
                <a:ea typeface="NSimSun" panose="02010609030101010101" pitchFamily="49" charset="-122"/>
              </a:rPr>
              <a:t>Chair</a:t>
            </a:r>
          </a:p>
          <a:p>
            <a:r>
              <a:rPr lang="en-GB" sz="800" dirty="0">
                <a:effectLst/>
                <a:latin typeface="Arial" panose="020B0604020202020204" pitchFamily="34" charset="0"/>
                <a:ea typeface="NSimSun" panose="02010609030101010101" pitchFamily="49" charset="-122"/>
              </a:rPr>
              <a:t>Lay member</a:t>
            </a:r>
          </a:p>
          <a:p>
            <a:endParaRPr lang="en-GB" sz="800" dirty="0">
              <a:effectLst/>
              <a:latin typeface="Arial" panose="020B0604020202020204" pitchFamily="34" charset="0"/>
              <a:ea typeface="NSimSun" panose="02010609030101010101" pitchFamily="49" charset="-122"/>
            </a:endParaRPr>
          </a:p>
          <a:p>
            <a:r>
              <a:rPr lang="en-GB" sz="800" dirty="0">
                <a:effectLst/>
                <a:latin typeface="Arial" panose="020B0604020202020204" pitchFamily="34" charset="0"/>
                <a:ea typeface="NSimSun" panose="02010609030101010101" pitchFamily="49" charset="-122"/>
              </a:rPr>
              <a:t>Member of the Finance and General Purposes Committee and Member of Application Review Committee</a:t>
            </a:r>
            <a:endParaRPr lang="en-GB" sz="800" dirty="0"/>
          </a:p>
        </p:txBody>
      </p:sp>
      <p:sp>
        <p:nvSpPr>
          <p:cNvPr id="12" name="TextBox 11">
            <a:extLst>
              <a:ext uri="{FF2B5EF4-FFF2-40B4-BE49-F238E27FC236}">
                <a16:creationId xmlns:a16="http://schemas.microsoft.com/office/drawing/2014/main" id="{0CBF7C14-CEB1-F28E-A50B-72A51AAF0B99}"/>
              </a:ext>
            </a:extLst>
          </p:cNvPr>
          <p:cNvSpPr txBox="1"/>
          <p:nvPr/>
        </p:nvSpPr>
        <p:spPr>
          <a:xfrm>
            <a:off x="1701927" y="2621201"/>
            <a:ext cx="2903913" cy="1180580"/>
          </a:xfrm>
          <a:prstGeom prst="rect">
            <a:avLst/>
          </a:prstGeom>
          <a:noFill/>
        </p:spPr>
        <p:txBody>
          <a:bodyPr wrap="square" rtlCol="0">
            <a:spAutoFit/>
          </a:bodyPr>
          <a:lstStyle/>
          <a:p>
            <a:pPr>
              <a:lnSpc>
                <a:spcPct val="107000"/>
              </a:lnSpc>
              <a:spcAft>
                <a:spcPts val="800"/>
              </a:spcAft>
            </a:pPr>
            <a:r>
              <a:rPr lang="en-GB" sz="800" b="1" kern="100" dirty="0">
                <a:latin typeface="Arial" panose="020B0604020202020204" pitchFamily="34" charset="0"/>
                <a:ea typeface="NSimSun" panose="02010609030101010101" pitchFamily="49" charset="-122"/>
                <a:cs typeface="Times New Roman" panose="02020603050405020304" pitchFamily="18" charset="0"/>
              </a:rPr>
              <a:t>David Burn</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r>
              <a:rPr lang="en-GB" sz="800" kern="100" dirty="0">
                <a:latin typeface="Aptos" panose="020B0004020202020204" pitchFamily="34" charset="0"/>
                <a:ea typeface="NSimSun" panose="02010609030101010101" pitchFamily="49" charset="-122"/>
                <a:cs typeface="Times New Roman" panose="02020603050405020304" pitchFamily="18" charset="0"/>
              </a:rPr>
              <a:t>- </a:t>
            </a:r>
            <a:r>
              <a:rPr lang="en-GB" sz="800" dirty="0">
                <a:effectLst/>
                <a:latin typeface="Arial" panose="020B0604020202020204" pitchFamily="34" charset="0"/>
                <a:ea typeface="NSimSun" panose="02010609030101010101" pitchFamily="49" charset="-122"/>
              </a:rPr>
              <a:t>Vice Chair</a:t>
            </a:r>
          </a:p>
          <a:p>
            <a:r>
              <a:rPr lang="en-GB" sz="800" dirty="0">
                <a:latin typeface="Arial" panose="020B0604020202020204" pitchFamily="34" charset="0"/>
                <a:ea typeface="NSimSun" panose="02010609030101010101" pitchFamily="49" charset="-122"/>
              </a:rPr>
              <a:t>Birtley Parish Council</a:t>
            </a:r>
          </a:p>
          <a:p>
            <a:endParaRPr lang="en-GB" sz="800" dirty="0">
              <a:latin typeface="Arial" panose="020B0604020202020204" pitchFamily="34" charset="0"/>
              <a:ea typeface="NSimSun" panose="02010609030101010101" pitchFamily="49" charset="-122"/>
            </a:endParaRPr>
          </a:p>
          <a:p>
            <a:r>
              <a:rPr lang="en-GB" sz="800" dirty="0">
                <a:latin typeface="Arial" panose="020B0604020202020204" pitchFamily="34" charset="0"/>
                <a:ea typeface="NSimSun" panose="02010609030101010101" pitchFamily="49" charset="-122"/>
              </a:rPr>
              <a:t>Member of the Finance and General Purposes Committee and Member of Application Review Committee</a:t>
            </a:r>
            <a:endParaRPr lang="en-GB" sz="800" dirty="0"/>
          </a:p>
          <a:p>
            <a:pPr>
              <a:lnSpc>
                <a:spcPct val="107000"/>
              </a:lnSpc>
              <a:spcAft>
                <a:spcPts val="800"/>
              </a:spcAft>
            </a:pPr>
            <a:endParaRPr lang="en-GB" sz="800" dirty="0">
              <a:effectLst/>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24" name="TextBox 23">
            <a:extLst>
              <a:ext uri="{FF2B5EF4-FFF2-40B4-BE49-F238E27FC236}">
                <a16:creationId xmlns:a16="http://schemas.microsoft.com/office/drawing/2014/main" id="{6EFE8C3A-87FC-C855-3FC3-B0B93C4D234A}"/>
              </a:ext>
            </a:extLst>
          </p:cNvPr>
          <p:cNvSpPr txBox="1"/>
          <p:nvPr/>
        </p:nvSpPr>
        <p:spPr>
          <a:xfrm>
            <a:off x="1701928" y="5177255"/>
            <a:ext cx="2903913" cy="922432"/>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Peter Ramsden</a:t>
            </a:r>
          </a:p>
          <a:p>
            <a:pPr>
              <a:lnSpc>
                <a:spcPct val="107000"/>
              </a:lnSpc>
              <a:spcAft>
                <a:spcPts val="800"/>
              </a:spcAft>
            </a:pPr>
            <a:r>
              <a:rPr lang="en-GB" sz="800" dirty="0">
                <a:effectLst/>
                <a:latin typeface="Arial" panose="020B0604020202020204" pitchFamily="34" charset="0"/>
                <a:ea typeface="NSimSun" panose="02010609030101010101" pitchFamily="49" charset="-122"/>
              </a:rPr>
              <a:t>Bavington Parish Council</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Application Review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25" name="TextBox 24">
            <a:extLst>
              <a:ext uri="{FF2B5EF4-FFF2-40B4-BE49-F238E27FC236}">
                <a16:creationId xmlns:a16="http://schemas.microsoft.com/office/drawing/2014/main" id="{4DF70494-4137-E755-5618-9251AE83EE30}"/>
              </a:ext>
            </a:extLst>
          </p:cNvPr>
          <p:cNvSpPr txBox="1"/>
          <p:nvPr/>
        </p:nvSpPr>
        <p:spPr>
          <a:xfrm>
            <a:off x="1670684" y="4296321"/>
            <a:ext cx="2903913" cy="686983"/>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Chris Robson</a:t>
            </a:r>
            <a:r>
              <a:rPr lang="en-GB" sz="800" b="1" kern="100" dirty="0">
                <a:latin typeface="Aptos" panose="020B0004020202020204" pitchFamily="34" charset="0"/>
                <a:ea typeface="NSimSun" panose="02010609030101010101" pitchFamily="49" charset="-122"/>
                <a:cs typeface="Times New Roman" panose="02020603050405020304" pitchFamily="18" charset="0"/>
              </a:rPr>
              <a:t> – </a:t>
            </a:r>
            <a:r>
              <a:rPr lang="en-GB" sz="800" dirty="0">
                <a:effectLst/>
                <a:latin typeface="Arial" panose="020B0604020202020204" pitchFamily="34" charset="0"/>
                <a:ea typeface="NSimSun" panose="02010609030101010101" pitchFamily="49" charset="-122"/>
              </a:rPr>
              <a:t>Treasurer</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Chair of the Finance and General Purposes Committee</a:t>
            </a:r>
            <a:endParaRPr lang="en-GB" sz="800" dirty="0"/>
          </a:p>
        </p:txBody>
      </p:sp>
      <p:sp>
        <p:nvSpPr>
          <p:cNvPr id="26" name="TextBox 25">
            <a:extLst>
              <a:ext uri="{FF2B5EF4-FFF2-40B4-BE49-F238E27FC236}">
                <a16:creationId xmlns:a16="http://schemas.microsoft.com/office/drawing/2014/main" id="{CE19DD56-369A-A8C3-D390-E0C0BA08923A}"/>
              </a:ext>
            </a:extLst>
          </p:cNvPr>
          <p:cNvSpPr txBox="1"/>
          <p:nvPr/>
        </p:nvSpPr>
        <p:spPr>
          <a:xfrm>
            <a:off x="1670683" y="3440959"/>
            <a:ext cx="2903913" cy="930255"/>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Martin Chilvers</a:t>
            </a:r>
            <a:r>
              <a:rPr lang="en-GB" sz="800" b="1" kern="100" dirty="0">
                <a:latin typeface="Aptos" panose="020B0004020202020204" pitchFamily="34" charset="0"/>
                <a:ea typeface="NSimSun" panose="02010609030101010101" pitchFamily="49" charset="-122"/>
                <a:cs typeface="Times New Roman" panose="02020603050405020304" pitchFamily="18" charset="0"/>
              </a:rPr>
              <a:t> </a:t>
            </a:r>
          </a:p>
          <a:p>
            <a:pPr>
              <a:lnSpc>
                <a:spcPct val="107000"/>
              </a:lnSpc>
              <a:spcAft>
                <a:spcPts val="800"/>
              </a:spcAft>
            </a:pPr>
            <a:r>
              <a:rPr lang="en-GB" sz="800" dirty="0">
                <a:effectLst/>
                <a:latin typeface="Arial" panose="020B0604020202020204" pitchFamily="34" charset="0"/>
                <a:ea typeface="NSimSun" panose="02010609030101010101" pitchFamily="49" charset="-122"/>
              </a:rPr>
              <a:t>Company Secretary</a:t>
            </a:r>
          </a:p>
          <a:p>
            <a:r>
              <a:rPr lang="en-GB" sz="800" dirty="0">
                <a:effectLst/>
                <a:latin typeface="Arial" panose="020B0604020202020204" pitchFamily="34" charset="0"/>
                <a:ea typeface="NSimSun" panose="02010609030101010101" pitchFamily="49" charset="-122"/>
              </a:rPr>
              <a:t>Otterburn Parish Council</a:t>
            </a:r>
          </a:p>
          <a:p>
            <a:r>
              <a:rPr lang="en-GB" sz="800" dirty="0">
                <a:effectLst/>
                <a:latin typeface="Arial" panose="020B0604020202020204" pitchFamily="34" charset="0"/>
                <a:ea typeface="NSimSun" panose="02010609030101010101" pitchFamily="49" charset="-122"/>
              </a:rPr>
              <a:t>Member of the Finance and General Purposes Committee</a:t>
            </a:r>
          </a:p>
          <a:p>
            <a:endParaRPr lang="en-GB" sz="800" dirty="0"/>
          </a:p>
        </p:txBody>
      </p:sp>
      <p:sp>
        <p:nvSpPr>
          <p:cNvPr id="30" name="TextBox 29">
            <a:extLst>
              <a:ext uri="{FF2B5EF4-FFF2-40B4-BE49-F238E27FC236}">
                <a16:creationId xmlns:a16="http://schemas.microsoft.com/office/drawing/2014/main" id="{754A835D-C876-331E-80EB-DDB6BB7FEC1F}"/>
              </a:ext>
            </a:extLst>
          </p:cNvPr>
          <p:cNvSpPr txBox="1"/>
          <p:nvPr/>
        </p:nvSpPr>
        <p:spPr>
          <a:xfrm>
            <a:off x="6016354" y="1682986"/>
            <a:ext cx="2903913" cy="686983"/>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Katie Wood</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Finance and General Purposes Committee</a:t>
            </a:r>
            <a:endParaRPr lang="en-GB" sz="800" dirty="0"/>
          </a:p>
        </p:txBody>
      </p:sp>
      <p:sp>
        <p:nvSpPr>
          <p:cNvPr id="31" name="TextBox 30">
            <a:extLst>
              <a:ext uri="{FF2B5EF4-FFF2-40B4-BE49-F238E27FC236}">
                <a16:creationId xmlns:a16="http://schemas.microsoft.com/office/drawing/2014/main" id="{9AF40AE8-FA4F-4E7C-A270-32142368C399}"/>
              </a:ext>
            </a:extLst>
          </p:cNvPr>
          <p:cNvSpPr txBox="1"/>
          <p:nvPr/>
        </p:nvSpPr>
        <p:spPr>
          <a:xfrm>
            <a:off x="6011159" y="2533387"/>
            <a:ext cx="2903913" cy="448777"/>
          </a:xfrm>
          <a:prstGeom prst="rect">
            <a:avLst/>
          </a:prstGeom>
          <a:noFill/>
        </p:spPr>
        <p:txBody>
          <a:bodyPr wrap="square" rtlCol="0">
            <a:spAutoFit/>
          </a:bodyPr>
          <a:lstStyle/>
          <a:p>
            <a:pPr>
              <a:lnSpc>
                <a:spcPct val="107000"/>
              </a:lnSpc>
              <a:spcAft>
                <a:spcPts val="800"/>
              </a:spcAft>
            </a:pPr>
            <a:r>
              <a:rPr lang="en-GB" sz="800" b="1" dirty="0">
                <a:latin typeface="Arial" panose="020B0604020202020204" pitchFamily="34" charset="0"/>
                <a:ea typeface="NSimSun" panose="02010609030101010101" pitchFamily="49" charset="-122"/>
              </a:rPr>
              <a:t>Shirley Stuchfield</a:t>
            </a:r>
            <a:endParaRPr lang="en-GB" sz="800" b="1" dirty="0">
              <a:effectLst/>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Elsdon Parish </a:t>
            </a:r>
            <a:r>
              <a:rPr lang="en-GB" sz="800" dirty="0">
                <a:latin typeface="Arial" panose="020B0604020202020204" pitchFamily="34" charset="0"/>
                <a:ea typeface="NSimSun" panose="02010609030101010101" pitchFamily="49" charset="-122"/>
              </a:rPr>
              <a:t>Representative</a:t>
            </a:r>
            <a:endParaRPr lang="en-GB" sz="800" dirty="0">
              <a:effectLst/>
              <a:latin typeface="Arial" panose="020B0604020202020204" pitchFamily="34" charset="0"/>
              <a:ea typeface="NSimSun" panose="02010609030101010101" pitchFamily="49" charset="-122"/>
            </a:endParaRPr>
          </a:p>
        </p:txBody>
      </p:sp>
      <p:sp>
        <p:nvSpPr>
          <p:cNvPr id="32" name="TextBox 31">
            <a:extLst>
              <a:ext uri="{FF2B5EF4-FFF2-40B4-BE49-F238E27FC236}">
                <a16:creationId xmlns:a16="http://schemas.microsoft.com/office/drawing/2014/main" id="{03F79227-CCE3-0592-C8A3-FD72E8D0F760}"/>
              </a:ext>
            </a:extLst>
          </p:cNvPr>
          <p:cNvSpPr txBox="1"/>
          <p:nvPr/>
        </p:nvSpPr>
        <p:spPr>
          <a:xfrm>
            <a:off x="6026745" y="3389046"/>
            <a:ext cx="2903913" cy="1156727"/>
          </a:xfrm>
          <a:prstGeom prst="rect">
            <a:avLst/>
          </a:prstGeom>
          <a:noFill/>
        </p:spPr>
        <p:txBody>
          <a:bodyPr wrap="square" rtlCol="0">
            <a:spAutoFit/>
          </a:bodyPr>
          <a:lstStyle/>
          <a:p>
            <a:pPr>
              <a:lnSpc>
                <a:spcPct val="107000"/>
              </a:lnSpc>
              <a:spcAft>
                <a:spcPts val="800"/>
              </a:spcAft>
            </a:pPr>
            <a:r>
              <a:rPr lang="en-GB" sz="800" b="1" kern="100" dirty="0">
                <a:effectLst/>
                <a:latin typeface="Arial" panose="020B0604020202020204" pitchFamily="34" charset="0"/>
                <a:ea typeface="NSimSun" panose="02010609030101010101" pitchFamily="49" charset="-122"/>
                <a:cs typeface="Times New Roman" panose="02020603050405020304" pitchFamily="18" charset="0"/>
              </a:rPr>
              <a:t>Lesley Gosling</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Application Review Committee</a:t>
            </a:r>
            <a:endParaRPr lang="en-GB" sz="800" b="1" kern="100" dirty="0">
              <a:latin typeface="Arial" panose="020B0604020202020204" pitchFamily="34" charset="0"/>
              <a:ea typeface="NSimSun" panose="02010609030101010101" pitchFamily="49" charset="-122"/>
              <a:cs typeface="Times New Roman" panose="02020603050405020304" pitchFamily="18" charset="0"/>
            </a:endParaRPr>
          </a:p>
          <a:p>
            <a:pPr>
              <a:lnSpc>
                <a:spcPct val="107000"/>
              </a:lnSpc>
              <a:spcAft>
                <a:spcPts val="800"/>
              </a:spcAft>
            </a:pPr>
            <a:endParaRPr lang="en-GB" sz="800" b="1" kern="100" dirty="0">
              <a:effectLst/>
              <a:latin typeface="Arial" panose="020B0604020202020204" pitchFamily="34" charset="0"/>
              <a:ea typeface="NSimSun" panose="02010609030101010101" pitchFamily="49" charset="-122"/>
              <a:cs typeface="Times New Roman" panose="02020603050405020304" pitchFamily="18" charset="0"/>
            </a:endParaRPr>
          </a:p>
          <a:p>
            <a:pPr>
              <a:lnSpc>
                <a:spcPct val="107000"/>
              </a:lnSpc>
              <a:spcAft>
                <a:spcPts val="800"/>
              </a:spcAft>
            </a:pPr>
            <a:endParaRPr lang="en-GB" sz="800" dirty="0"/>
          </a:p>
        </p:txBody>
      </p:sp>
      <p:sp>
        <p:nvSpPr>
          <p:cNvPr id="33" name="TextBox 32">
            <a:extLst>
              <a:ext uri="{FF2B5EF4-FFF2-40B4-BE49-F238E27FC236}">
                <a16:creationId xmlns:a16="http://schemas.microsoft.com/office/drawing/2014/main" id="{36D098B6-3699-D6BD-583C-17508E94E605}"/>
              </a:ext>
            </a:extLst>
          </p:cNvPr>
          <p:cNvSpPr txBox="1"/>
          <p:nvPr/>
        </p:nvSpPr>
        <p:spPr>
          <a:xfrm>
            <a:off x="8322147" y="4209491"/>
            <a:ext cx="2903913" cy="219547"/>
          </a:xfrm>
          <a:prstGeom prst="rect">
            <a:avLst/>
          </a:prstGeom>
          <a:noFill/>
        </p:spPr>
        <p:txBody>
          <a:bodyPr wrap="square" rtlCol="0">
            <a:spAutoFit/>
          </a:bodyPr>
          <a:lstStyle/>
          <a:p>
            <a:pPr>
              <a:lnSpc>
                <a:spcPct val="107000"/>
              </a:lnSpc>
              <a:spcAft>
                <a:spcPts val="800"/>
              </a:spcAft>
            </a:pPr>
            <a:endParaRPr lang="en-GB" sz="800" dirty="0"/>
          </a:p>
        </p:txBody>
      </p:sp>
      <p:sp>
        <p:nvSpPr>
          <p:cNvPr id="34" name="TextBox 33">
            <a:extLst>
              <a:ext uri="{FF2B5EF4-FFF2-40B4-BE49-F238E27FC236}">
                <a16:creationId xmlns:a16="http://schemas.microsoft.com/office/drawing/2014/main" id="{3A64303B-F950-AAF5-DB81-1468E3C4DBD6}"/>
              </a:ext>
            </a:extLst>
          </p:cNvPr>
          <p:cNvSpPr txBox="1"/>
          <p:nvPr/>
        </p:nvSpPr>
        <p:spPr>
          <a:xfrm>
            <a:off x="6042331" y="5104123"/>
            <a:ext cx="2903913" cy="115672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Deb Walton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latin typeface="Arial" panose="020B0604020202020204" pitchFamily="34" charset="0"/>
                <a:ea typeface="NSimSun" panose="02010609030101010101" pitchFamily="49" charset="-122"/>
              </a:rPr>
              <a:t>Chair</a:t>
            </a:r>
            <a:r>
              <a:rPr lang="en-GB" sz="800" dirty="0">
                <a:effectLst/>
                <a:latin typeface="Arial" panose="020B0604020202020204" pitchFamily="34" charset="0"/>
                <a:ea typeface="NSimSun" panose="02010609030101010101" pitchFamily="49" charset="-122"/>
              </a:rPr>
              <a:t> of the Application Review Committee</a:t>
            </a:r>
          </a:p>
          <a:p>
            <a:pPr>
              <a:lnSpc>
                <a:spcPct val="107000"/>
              </a:lnSpc>
              <a:spcAft>
                <a:spcPts val="800"/>
              </a:spcAft>
            </a:pP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46" name="TextBox 45">
            <a:extLst>
              <a:ext uri="{FF2B5EF4-FFF2-40B4-BE49-F238E27FC236}">
                <a16:creationId xmlns:a16="http://schemas.microsoft.com/office/drawing/2014/main" id="{5321FE04-04B9-1268-46BD-13B29C663A5A}"/>
              </a:ext>
            </a:extLst>
          </p:cNvPr>
          <p:cNvSpPr txBox="1"/>
          <p:nvPr/>
        </p:nvSpPr>
        <p:spPr>
          <a:xfrm>
            <a:off x="6026744" y="4264638"/>
            <a:ext cx="2903913" cy="115672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Alison Thomson</a:t>
            </a:r>
          </a:p>
          <a:p>
            <a:pPr>
              <a:lnSpc>
                <a:spcPct val="107000"/>
              </a:lnSpc>
              <a:spcAft>
                <a:spcPts val="800"/>
              </a:spcAft>
            </a:pPr>
            <a:r>
              <a:rPr lang="en-GB" sz="800" dirty="0">
                <a:effectLst/>
                <a:latin typeface="Arial" panose="020B0604020202020204" pitchFamily="34" charset="0"/>
                <a:ea typeface="NSimSun" panose="02010609030101010101" pitchFamily="49" charset="-122"/>
              </a:rPr>
              <a:t>Corsenside Parish Representative</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Finance and General Purposes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effectLst/>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pic>
        <p:nvPicPr>
          <p:cNvPr id="6" name="Picture 5" descr="A logo for a community&#10;&#10;AI-generated content may be incorrect.">
            <a:extLst>
              <a:ext uri="{FF2B5EF4-FFF2-40B4-BE49-F238E27FC236}">
                <a16:creationId xmlns:a16="http://schemas.microsoft.com/office/drawing/2014/main" id="{774C7756-8957-2E64-2CE1-3771BDD569B6}"/>
              </a:ext>
            </a:extLst>
          </p:cNvPr>
          <p:cNvPicPr>
            <a:picLocks noChangeAspect="1"/>
          </p:cNvPicPr>
          <p:nvPr/>
        </p:nvPicPr>
        <p:blipFill>
          <a:blip r:embed="rId11"/>
          <a:stretch>
            <a:fillRect/>
          </a:stretch>
        </p:blipFill>
        <p:spPr bwMode="auto">
          <a:xfrm>
            <a:off x="8554064" y="109487"/>
            <a:ext cx="3233150" cy="1190275"/>
          </a:xfrm>
          <a:prstGeom prst="rect">
            <a:avLst/>
          </a:prstGeom>
          <a:noFill/>
        </p:spPr>
      </p:pic>
      <p:pic>
        <p:nvPicPr>
          <p:cNvPr id="7" name="Picture 6" descr="A person smiling for the camera&#10;&#10;Description automatically generated with medium confidence">
            <a:extLst>
              <a:ext uri="{FF2B5EF4-FFF2-40B4-BE49-F238E27FC236}">
                <a16:creationId xmlns:a16="http://schemas.microsoft.com/office/drawing/2014/main" id="{6200BDEE-D6A9-DBDA-FB38-B7A3E6E8866C}"/>
              </a:ext>
            </a:extLst>
          </p:cNvPr>
          <p:cNvPicPr>
            <a:picLocks noChangeAspect="1"/>
          </p:cNvPicPr>
          <p:nvPr/>
        </p:nvPicPr>
        <p:blipFill>
          <a:blip r:embed="rId12" cstate="print">
            <a:extLst>
              <a:ext uri="{28A0092B-C50C-407E-A947-70E740481C1C}">
                <a14:useLocalDpi xmlns:a14="http://schemas.microsoft.com/office/drawing/2010/main" val="0"/>
              </a:ext>
            </a:extLst>
          </a:blip>
          <a:srcRect l="-1910" t="-1483" r="1709" b="13486"/>
          <a:stretch/>
        </p:blipFill>
        <p:spPr bwMode="auto">
          <a:xfrm>
            <a:off x="802579" y="2536943"/>
            <a:ext cx="818003" cy="843558"/>
          </a:xfrm>
          <a:prstGeom prst="rect">
            <a:avLst/>
          </a:prstGeom>
          <a:solidFill>
            <a:srgbClr val="FFFFFF"/>
          </a:solidFill>
          <a:ln>
            <a:noFill/>
          </a:ln>
        </p:spPr>
      </p:pic>
      <p:pic>
        <p:nvPicPr>
          <p:cNvPr id="8" name="Picture 7" descr="A person smiling for the camera&#10;&#10;AI-generated content may be incorrect.">
            <a:extLst>
              <a:ext uri="{FF2B5EF4-FFF2-40B4-BE49-F238E27FC236}">
                <a16:creationId xmlns:a16="http://schemas.microsoft.com/office/drawing/2014/main" id="{3022F761-4B07-1CA6-AD89-5CDD2B5CD52A}"/>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69938" y="1621123"/>
            <a:ext cx="931989" cy="822960"/>
          </a:xfrm>
          <a:prstGeom prst="rect">
            <a:avLst/>
          </a:prstGeom>
          <a:noFill/>
          <a:ln>
            <a:noFill/>
          </a:ln>
        </p:spPr>
      </p:pic>
      <p:pic>
        <p:nvPicPr>
          <p:cNvPr id="14" name="Picture 13" descr="A person wearing glasses and a turtleneck sweater&#10;&#10;AI-generated content may be incorrect.">
            <a:extLst>
              <a:ext uri="{FF2B5EF4-FFF2-40B4-BE49-F238E27FC236}">
                <a16:creationId xmlns:a16="http://schemas.microsoft.com/office/drawing/2014/main" id="{4BE8086C-843B-0F41-B62D-17A6833A09AC}"/>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rot="5400000">
            <a:off x="5173838" y="2538724"/>
            <a:ext cx="800100" cy="874541"/>
          </a:xfrm>
          <a:prstGeom prst="rect">
            <a:avLst/>
          </a:prstGeom>
          <a:noFill/>
          <a:ln>
            <a:noFill/>
          </a:ln>
        </p:spPr>
      </p:pic>
    </p:spTree>
    <p:extLst>
      <p:ext uri="{BB962C8B-B14F-4D97-AF65-F5344CB8AC3E}">
        <p14:creationId xmlns:p14="http://schemas.microsoft.com/office/powerpoint/2010/main" val="1847401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6D555-34E9-BB0F-743B-F80DE6D60C0C}"/>
            </a:ext>
          </a:extLst>
        </p:cNvPr>
        <p:cNvGrpSpPr/>
        <p:nvPr/>
      </p:nvGrpSpPr>
      <p:grpSpPr>
        <a:xfrm>
          <a:off x="0" y="0"/>
          <a:ext cx="0" cy="0"/>
          <a:chOff x="0" y="0"/>
          <a:chExt cx="0" cy="0"/>
        </a:xfrm>
      </p:grpSpPr>
      <p:pic>
        <p:nvPicPr>
          <p:cNvPr id="50" name="Picture 49" descr="A person wearing glasses and a black shirt&#10;&#10;Description automatically generated">
            <a:extLst>
              <a:ext uri="{FF2B5EF4-FFF2-40B4-BE49-F238E27FC236}">
                <a16:creationId xmlns:a16="http://schemas.microsoft.com/office/drawing/2014/main" id="{6985BBEB-2998-F208-CD10-3DF8D2D2C890}"/>
              </a:ext>
            </a:extLst>
          </p:cNvPr>
          <p:cNvPicPr>
            <a:picLocks noChangeAspect="1"/>
          </p:cNvPicPr>
          <p:nvPr/>
        </p:nvPicPr>
        <p:blipFill rotWithShape="1">
          <a:blip r:embed="rId2" r:link="rId3" cstate="print">
            <a:extLst>
              <a:ext uri="{28A0092B-C50C-407E-A947-70E740481C1C}">
                <a14:useLocalDpi xmlns:a14="http://schemas.microsoft.com/office/drawing/2010/main" val="0"/>
              </a:ext>
            </a:extLst>
          </a:blip>
          <a:srcRect l="3178" t="21803"/>
          <a:stretch>
            <a:fillRect/>
          </a:stretch>
        </p:blipFill>
        <p:spPr bwMode="auto">
          <a:xfrm>
            <a:off x="813181" y="1715384"/>
            <a:ext cx="792630" cy="853543"/>
          </a:xfrm>
          <a:prstGeom prst="rect">
            <a:avLst/>
          </a:prstGeom>
          <a:noFill/>
          <a:ln>
            <a:noFill/>
          </a:ln>
          <a:extLst>
            <a:ext uri="{53640926-AAD7-44D8-BBD7-CCE9431645EC}">
              <a14:shadowObscured xmlns:a14="http://schemas.microsoft.com/office/drawing/2010/main"/>
            </a:ext>
          </a:extLst>
        </p:spPr>
      </p:pic>
      <p:pic>
        <p:nvPicPr>
          <p:cNvPr id="51" name="Picture 50" descr="A person smiling for a selfie&#10;&#10;Description automatically generated">
            <a:extLst>
              <a:ext uri="{FF2B5EF4-FFF2-40B4-BE49-F238E27FC236}">
                <a16:creationId xmlns:a16="http://schemas.microsoft.com/office/drawing/2014/main" id="{BFB455BD-16CF-3DD5-7B17-785A6A916EF6}"/>
              </a:ext>
            </a:extLst>
          </p:cNvPr>
          <p:cNvPicPr>
            <a:picLocks noChangeAspect="1"/>
          </p:cNvPicPr>
          <p:nvPr/>
        </p:nvPicPr>
        <p:blipFill>
          <a:blip r:embed="rId4"/>
          <a:srcRect t="5893" r="2008" b="17067"/>
          <a:stretch/>
        </p:blipFill>
        <p:spPr>
          <a:xfrm>
            <a:off x="815260" y="2587593"/>
            <a:ext cx="800943" cy="839184"/>
          </a:xfrm>
          <a:prstGeom prst="rect">
            <a:avLst/>
          </a:prstGeom>
        </p:spPr>
      </p:pic>
      <p:pic>
        <p:nvPicPr>
          <p:cNvPr id="52" name="Picture 51">
            <a:extLst>
              <a:ext uri="{FF2B5EF4-FFF2-40B4-BE49-F238E27FC236}">
                <a16:creationId xmlns:a16="http://schemas.microsoft.com/office/drawing/2014/main" id="{E2E8E465-1270-ACE5-D3EE-95BB43000338}"/>
              </a:ext>
            </a:extLst>
          </p:cNvPr>
          <p:cNvPicPr>
            <a:picLocks noChangeAspect="1"/>
          </p:cNvPicPr>
          <p:nvPr/>
        </p:nvPicPr>
        <p:blipFill>
          <a:blip r:embed="rId5" cstate="print">
            <a:extLst>
              <a:ext uri="{28A0092B-C50C-407E-A947-70E740481C1C}">
                <a14:useLocalDpi xmlns:a14="http://schemas.microsoft.com/office/drawing/2010/main" val="0"/>
              </a:ext>
            </a:extLst>
          </a:blip>
          <a:srcRect l="10457" t="22987" b="30309"/>
          <a:stretch/>
        </p:blipFill>
        <p:spPr bwMode="auto">
          <a:xfrm flipH="1">
            <a:off x="813179" y="3434778"/>
            <a:ext cx="800943" cy="839184"/>
          </a:xfrm>
          <a:prstGeom prst="rect">
            <a:avLst/>
          </a:prstGeom>
          <a:noFill/>
          <a:ln>
            <a:noFill/>
          </a:ln>
        </p:spPr>
      </p:pic>
      <p:pic>
        <p:nvPicPr>
          <p:cNvPr id="53" name="Picture 52" descr="A person smiling for the camera&#10;&#10;Description automatically generated with medium confidence">
            <a:extLst>
              <a:ext uri="{FF2B5EF4-FFF2-40B4-BE49-F238E27FC236}">
                <a16:creationId xmlns:a16="http://schemas.microsoft.com/office/drawing/2014/main" id="{61E47E25-B66B-4710-E1F1-F4B5F4296AA9}"/>
              </a:ext>
            </a:extLst>
          </p:cNvPr>
          <p:cNvPicPr>
            <a:picLocks noChangeAspect="1"/>
          </p:cNvPicPr>
          <p:nvPr/>
        </p:nvPicPr>
        <p:blipFill>
          <a:blip r:embed="rId6" cstate="print">
            <a:extLst>
              <a:ext uri="{28A0092B-C50C-407E-A947-70E740481C1C}">
                <a14:useLocalDpi xmlns:a14="http://schemas.microsoft.com/office/drawing/2010/main" val="0"/>
              </a:ext>
            </a:extLst>
          </a:blip>
          <a:srcRect l="-565" t="8079" r="-565" b="2380"/>
          <a:stretch/>
        </p:blipFill>
        <p:spPr bwMode="auto">
          <a:xfrm>
            <a:off x="813179" y="4297794"/>
            <a:ext cx="803811" cy="852735"/>
          </a:xfrm>
          <a:prstGeom prst="rect">
            <a:avLst/>
          </a:prstGeom>
          <a:solidFill>
            <a:srgbClr val="FFFFFF"/>
          </a:solidFill>
          <a:ln>
            <a:noFill/>
          </a:ln>
        </p:spPr>
      </p:pic>
      <p:sp>
        <p:nvSpPr>
          <p:cNvPr id="2" name="Title 1">
            <a:extLst>
              <a:ext uri="{FF2B5EF4-FFF2-40B4-BE49-F238E27FC236}">
                <a16:creationId xmlns:a16="http://schemas.microsoft.com/office/drawing/2014/main" id="{EED1648F-B992-88FE-2119-FE0D476FF5A3}"/>
              </a:ext>
            </a:extLst>
          </p:cNvPr>
          <p:cNvSpPr>
            <a:spLocks noGrp="1"/>
          </p:cNvSpPr>
          <p:nvPr>
            <p:ph type="title"/>
          </p:nvPr>
        </p:nvSpPr>
        <p:spPr>
          <a:xfrm>
            <a:off x="769938" y="396353"/>
            <a:ext cx="10515600" cy="1325563"/>
          </a:xfrm>
        </p:spPr>
        <p:txBody>
          <a:bodyPr/>
          <a:lstStyle/>
          <a:p>
            <a:r>
              <a:rPr lang="en-GB" dirty="0">
                <a:solidFill>
                  <a:srgbClr val="4DA4AD"/>
                </a:solidFill>
              </a:rPr>
              <a:t>CIC Directors</a:t>
            </a:r>
          </a:p>
        </p:txBody>
      </p:sp>
      <p:pic>
        <p:nvPicPr>
          <p:cNvPr id="5" name="Picture 4">
            <a:extLst>
              <a:ext uri="{FF2B5EF4-FFF2-40B4-BE49-F238E27FC236}">
                <a16:creationId xmlns:a16="http://schemas.microsoft.com/office/drawing/2014/main" id="{D25957FF-E197-0849-9972-8278E332082B}"/>
              </a:ext>
            </a:extLst>
          </p:cNvPr>
          <p:cNvPicPr>
            <a:picLocks noChangeAspect="1"/>
          </p:cNvPicPr>
          <p:nvPr/>
        </p:nvPicPr>
        <p:blipFill rotWithShape="1">
          <a:blip r:embed="rId7">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62FD7DB4-86CD-7F77-6809-CA9345B3E001}"/>
              </a:ext>
            </a:extLst>
          </p:cNvPr>
          <p:cNvSpPr txBox="1"/>
          <p:nvPr/>
        </p:nvSpPr>
        <p:spPr>
          <a:xfrm>
            <a:off x="1584960" y="1690688"/>
            <a:ext cx="2903913" cy="686983"/>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Rev Sarah Lunn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endParaRPr lang="en-GB" sz="800" dirty="0">
              <a:latin typeface="Arial" panose="020B0604020202020204" pitchFamily="34" charset="0"/>
              <a:ea typeface="NSimSun" panose="02010609030101010101" pitchFamily="49" charset="-122"/>
            </a:endParaRP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Application Review Committee</a:t>
            </a:r>
            <a:endParaRPr lang="en-GB" sz="800" dirty="0"/>
          </a:p>
        </p:txBody>
      </p:sp>
      <p:sp>
        <p:nvSpPr>
          <p:cNvPr id="12" name="TextBox 11">
            <a:extLst>
              <a:ext uri="{FF2B5EF4-FFF2-40B4-BE49-F238E27FC236}">
                <a16:creationId xmlns:a16="http://schemas.microsoft.com/office/drawing/2014/main" id="{218B6D82-3BEF-7058-9C13-D69E162CCB72}"/>
              </a:ext>
            </a:extLst>
          </p:cNvPr>
          <p:cNvSpPr txBox="1"/>
          <p:nvPr/>
        </p:nvSpPr>
        <p:spPr>
          <a:xfrm>
            <a:off x="1584960" y="2596317"/>
            <a:ext cx="2903913" cy="922432"/>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Martin Dickson-Green</a:t>
            </a:r>
          </a:p>
          <a:p>
            <a:pPr>
              <a:lnSpc>
                <a:spcPct val="107000"/>
              </a:lnSpc>
              <a:spcAft>
                <a:spcPts val="800"/>
              </a:spcAft>
            </a:pPr>
            <a:r>
              <a:rPr lang="en-GB" sz="800" dirty="0">
                <a:effectLst/>
                <a:latin typeface="Arial" panose="020B0604020202020204" pitchFamily="34" charset="0"/>
                <a:ea typeface="NSimSun" panose="02010609030101010101" pitchFamily="49" charset="-122"/>
              </a:rPr>
              <a:t>Lay member</a:t>
            </a:r>
          </a:p>
          <a:p>
            <a:pPr>
              <a:lnSpc>
                <a:spcPct val="107000"/>
              </a:lnSpc>
              <a:spcAft>
                <a:spcPts val="800"/>
              </a:spcAft>
            </a:pPr>
            <a:r>
              <a:rPr lang="en-GB" sz="800" dirty="0">
                <a:effectLst/>
                <a:latin typeface="Arial" panose="020B0604020202020204" pitchFamily="34" charset="0"/>
                <a:ea typeface="NSimSun" panose="02010609030101010101" pitchFamily="49" charset="-122"/>
              </a:rPr>
              <a:t>Member of the Application Review Committee</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25" name="TextBox 24">
            <a:extLst>
              <a:ext uri="{FF2B5EF4-FFF2-40B4-BE49-F238E27FC236}">
                <a16:creationId xmlns:a16="http://schemas.microsoft.com/office/drawing/2014/main" id="{B7F0FE67-84C2-B7FA-78D2-5D5CCB078172}"/>
              </a:ext>
            </a:extLst>
          </p:cNvPr>
          <p:cNvSpPr txBox="1"/>
          <p:nvPr/>
        </p:nvSpPr>
        <p:spPr>
          <a:xfrm>
            <a:off x="1584959" y="4296321"/>
            <a:ext cx="2903913" cy="452688"/>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Jo Willis</a:t>
            </a:r>
          </a:p>
          <a:p>
            <a:pPr>
              <a:lnSpc>
                <a:spcPct val="107000"/>
              </a:lnSpc>
              <a:spcAft>
                <a:spcPts val="800"/>
              </a:spcAft>
            </a:pPr>
            <a:r>
              <a:rPr lang="en-GB" sz="800" dirty="0">
                <a:effectLst/>
                <a:latin typeface="Arial" panose="020B0604020202020204" pitchFamily="34" charset="0"/>
                <a:ea typeface="NSimSun" panose="02010609030101010101" pitchFamily="49" charset="-122"/>
              </a:rPr>
              <a:t>Community Development Officer</a:t>
            </a:r>
            <a:endParaRPr lang="en-GB" sz="800" dirty="0"/>
          </a:p>
        </p:txBody>
      </p:sp>
      <p:sp>
        <p:nvSpPr>
          <p:cNvPr id="26" name="TextBox 25">
            <a:extLst>
              <a:ext uri="{FF2B5EF4-FFF2-40B4-BE49-F238E27FC236}">
                <a16:creationId xmlns:a16="http://schemas.microsoft.com/office/drawing/2014/main" id="{AA888F34-8D82-4B9B-06A4-245D472243CA}"/>
              </a:ext>
            </a:extLst>
          </p:cNvPr>
          <p:cNvSpPr txBox="1"/>
          <p:nvPr/>
        </p:nvSpPr>
        <p:spPr>
          <a:xfrm>
            <a:off x="1584958" y="3440959"/>
            <a:ext cx="2903913" cy="688137"/>
          </a:xfrm>
          <a:prstGeom prst="rect">
            <a:avLst/>
          </a:prstGeom>
          <a:noFill/>
        </p:spPr>
        <p:txBody>
          <a:bodyPr wrap="square" rtlCol="0">
            <a:spAutoFit/>
          </a:bodyPr>
          <a:lstStyle/>
          <a:p>
            <a:pPr>
              <a:lnSpc>
                <a:spcPct val="107000"/>
              </a:lnSpc>
              <a:spcAft>
                <a:spcPts val="800"/>
              </a:spcAft>
            </a:pPr>
            <a:r>
              <a:rPr lang="en-GB" sz="800" b="1" dirty="0">
                <a:effectLst/>
                <a:latin typeface="Arial" panose="020B0604020202020204" pitchFamily="34" charset="0"/>
                <a:ea typeface="NSimSun" panose="02010609030101010101" pitchFamily="49" charset="-122"/>
              </a:rPr>
              <a:t>Phil Lawless</a:t>
            </a:r>
          </a:p>
          <a:p>
            <a:pPr>
              <a:lnSpc>
                <a:spcPct val="107000"/>
              </a:lnSpc>
              <a:spcAft>
                <a:spcPts val="800"/>
              </a:spcAft>
            </a:pPr>
            <a:r>
              <a:rPr lang="en-GB" sz="800" dirty="0">
                <a:effectLst/>
                <a:latin typeface="Arial" panose="020B0604020202020204" pitchFamily="34" charset="0"/>
                <a:ea typeface="NSimSun" panose="02010609030101010101" pitchFamily="49" charset="-122"/>
              </a:rPr>
              <a:t>Kirkwhelpington Parish Council</a:t>
            </a:r>
            <a:endParaRPr lang="en-GB" sz="800" dirty="0">
              <a:latin typeface="Arial" panose="020B0604020202020204" pitchFamily="34" charset="0"/>
              <a:ea typeface="NSimSun" panose="02010609030101010101" pitchFamily="49" charset="-122"/>
            </a:endParaRPr>
          </a:p>
          <a:p>
            <a:pPr>
              <a:lnSpc>
                <a:spcPct val="107000"/>
              </a:lnSpc>
              <a:spcAft>
                <a:spcPts val="800"/>
              </a:spcAft>
            </a:pPr>
            <a:endParaRPr lang="en-GB" sz="800" dirty="0"/>
          </a:p>
        </p:txBody>
      </p:sp>
      <p:sp>
        <p:nvSpPr>
          <p:cNvPr id="33" name="TextBox 32">
            <a:extLst>
              <a:ext uri="{FF2B5EF4-FFF2-40B4-BE49-F238E27FC236}">
                <a16:creationId xmlns:a16="http://schemas.microsoft.com/office/drawing/2014/main" id="{A61290A5-A1A4-D61B-7D4E-8F23DF1DA1ED}"/>
              </a:ext>
            </a:extLst>
          </p:cNvPr>
          <p:cNvSpPr txBox="1"/>
          <p:nvPr/>
        </p:nvSpPr>
        <p:spPr>
          <a:xfrm>
            <a:off x="8322147" y="4209491"/>
            <a:ext cx="2903913" cy="219547"/>
          </a:xfrm>
          <a:prstGeom prst="rect">
            <a:avLst/>
          </a:prstGeom>
          <a:noFill/>
        </p:spPr>
        <p:txBody>
          <a:bodyPr wrap="square" rtlCol="0">
            <a:spAutoFit/>
          </a:bodyPr>
          <a:lstStyle/>
          <a:p>
            <a:pPr>
              <a:lnSpc>
                <a:spcPct val="107000"/>
              </a:lnSpc>
              <a:spcAft>
                <a:spcPts val="800"/>
              </a:spcAft>
            </a:pPr>
            <a:endParaRPr lang="en-GB" sz="800" dirty="0"/>
          </a:p>
        </p:txBody>
      </p:sp>
      <p:sp>
        <p:nvSpPr>
          <p:cNvPr id="54" name="TextBox 53">
            <a:extLst>
              <a:ext uri="{FF2B5EF4-FFF2-40B4-BE49-F238E27FC236}">
                <a16:creationId xmlns:a16="http://schemas.microsoft.com/office/drawing/2014/main" id="{3913C0E4-2ECB-F072-D99F-DB1CE897122A}"/>
              </a:ext>
            </a:extLst>
          </p:cNvPr>
          <p:cNvSpPr txBox="1"/>
          <p:nvPr/>
        </p:nvSpPr>
        <p:spPr>
          <a:xfrm>
            <a:off x="4926691" y="1630717"/>
            <a:ext cx="6402090" cy="2457339"/>
          </a:xfrm>
          <a:prstGeom prst="rect">
            <a:avLst/>
          </a:prstGeom>
          <a:noFill/>
        </p:spPr>
        <p:txBody>
          <a:bodyPr wrap="square" rtlCol="0">
            <a:spAutoFit/>
          </a:bodyPr>
          <a:lstStyle/>
          <a:p>
            <a:pPr>
              <a:lnSpc>
                <a:spcPct val="107000"/>
              </a:lnSpc>
              <a:spcBef>
                <a:spcPts val="1200"/>
              </a:spcBef>
              <a:spcAft>
                <a:spcPts val="300"/>
              </a:spcAft>
            </a:pPr>
            <a:r>
              <a:rPr lang="en-GB" sz="1800" b="1" kern="100" dirty="0">
                <a:solidFill>
                  <a:srgbClr val="4DA4AD"/>
                </a:solidFill>
                <a:effectLst/>
                <a:latin typeface="Arial" panose="020B0604020202020204" pitchFamily="34" charset="0"/>
                <a:ea typeface="Times New Roman" panose="02020603050405020304" pitchFamily="18" charset="0"/>
                <a:cs typeface="Times New Roman" panose="02020603050405020304" pitchFamily="18" charset="0"/>
              </a:rPr>
              <a:t>Meetings</a:t>
            </a:r>
            <a:endParaRPr lang="en-GB" sz="1800" kern="100" dirty="0">
              <a:solidFill>
                <a:srgbClr val="4DA4AD"/>
              </a:solidFill>
              <a:effectLst/>
              <a:latin typeface="Aptos" panose="020B0004020202020204" pitchFamily="34" charset="0"/>
              <a:ea typeface="Aptos" panose="020B0004020202020204" pitchFamily="34" charset="0"/>
              <a:cs typeface="Times New Roman" panose="02020603050405020304" pitchFamily="18" charset="0"/>
            </a:endParaRPr>
          </a:p>
          <a:p>
            <a:r>
              <a:rPr lang="en-GB" dirty="0"/>
              <a:t> </a:t>
            </a:r>
          </a:p>
          <a:p>
            <a:r>
              <a:rPr lang="en-GB" sz="1400" dirty="0"/>
              <a:t>Meetings of the Finance &amp; General Purpose Committee take place on alternate months coinciding with meetings of the full CIC Board. The minutes of each meeting are signed by the Chair (or her representative) after approval at the following meeting and are then published on the website.</a:t>
            </a:r>
          </a:p>
          <a:p>
            <a:r>
              <a:rPr lang="en-GB" sz="1400" dirty="0"/>
              <a:t>The Application Review Committee hold meetings monthly.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pic>
        <p:nvPicPr>
          <p:cNvPr id="6" name="Picture 5" descr="A logo for a community&#10;&#10;AI-generated content may be incorrect.">
            <a:extLst>
              <a:ext uri="{FF2B5EF4-FFF2-40B4-BE49-F238E27FC236}">
                <a16:creationId xmlns:a16="http://schemas.microsoft.com/office/drawing/2014/main" id="{889174AC-91E0-901F-F49F-751C3596F8BA}"/>
              </a:ext>
            </a:extLst>
          </p:cNvPr>
          <p:cNvPicPr>
            <a:picLocks noChangeAspect="1"/>
          </p:cNvPicPr>
          <p:nvPr/>
        </p:nvPicPr>
        <p:blipFill>
          <a:blip r:embed="rId8"/>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2419422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28DCB-F11A-EC55-96CE-EEF9EAC633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5C8A37-9A81-BBD6-4794-FE5788503707}"/>
              </a:ext>
            </a:extLst>
          </p:cNvPr>
          <p:cNvSpPr>
            <a:spLocks noGrp="1"/>
          </p:cNvSpPr>
          <p:nvPr>
            <p:ph type="title"/>
          </p:nvPr>
        </p:nvSpPr>
        <p:spPr>
          <a:xfrm>
            <a:off x="769938" y="396353"/>
            <a:ext cx="10515600" cy="1325563"/>
          </a:xfrm>
        </p:spPr>
        <p:txBody>
          <a:bodyPr/>
          <a:lstStyle/>
          <a:p>
            <a:r>
              <a:rPr lang="en-GB" dirty="0">
                <a:solidFill>
                  <a:srgbClr val="4DA4AD"/>
                </a:solidFill>
              </a:rPr>
              <a:t>Income and Expenditure</a:t>
            </a:r>
          </a:p>
        </p:txBody>
      </p:sp>
      <p:pic>
        <p:nvPicPr>
          <p:cNvPr id="5" name="Picture 4">
            <a:extLst>
              <a:ext uri="{FF2B5EF4-FFF2-40B4-BE49-F238E27FC236}">
                <a16:creationId xmlns:a16="http://schemas.microsoft.com/office/drawing/2014/main" id="{FE3EF666-8FC9-A8F9-766C-9D24F3F7666B}"/>
              </a:ext>
            </a:extLst>
          </p:cNvPr>
          <p:cNvPicPr>
            <a:picLocks noChangeAspect="1"/>
          </p:cNvPicPr>
          <p:nvPr/>
        </p:nvPicPr>
        <p:blipFill rotWithShape="1">
          <a:blip r:embed="rId2">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graphicFrame>
        <p:nvGraphicFramePr>
          <p:cNvPr id="30" name="Table 29">
            <a:extLst>
              <a:ext uri="{FF2B5EF4-FFF2-40B4-BE49-F238E27FC236}">
                <a16:creationId xmlns:a16="http://schemas.microsoft.com/office/drawing/2014/main" id="{6CD87BCA-7277-715D-DA27-BFA20C95E779}"/>
              </a:ext>
            </a:extLst>
          </p:cNvPr>
          <p:cNvGraphicFramePr>
            <a:graphicFrameLocks noGrp="1"/>
          </p:cNvGraphicFramePr>
          <p:nvPr>
            <p:extLst>
              <p:ext uri="{D42A27DB-BD31-4B8C-83A1-F6EECF244321}">
                <p14:modId xmlns:p14="http://schemas.microsoft.com/office/powerpoint/2010/main" val="57998275"/>
              </p:ext>
            </p:extLst>
          </p:nvPr>
        </p:nvGraphicFramePr>
        <p:xfrm>
          <a:off x="769937" y="1299764"/>
          <a:ext cx="8934502" cy="5590838"/>
        </p:xfrm>
        <a:graphic>
          <a:graphicData uri="http://schemas.openxmlformats.org/drawingml/2006/table">
            <a:tbl>
              <a:tblPr firstRow="1" firstCol="1" bandRow="1">
                <a:tableStyleId>{5C22544A-7EE6-4342-B048-85BDC9FD1C3A}</a:tableStyleId>
              </a:tblPr>
              <a:tblGrid>
                <a:gridCol w="1708664">
                  <a:extLst>
                    <a:ext uri="{9D8B030D-6E8A-4147-A177-3AD203B41FA5}">
                      <a16:colId xmlns:a16="http://schemas.microsoft.com/office/drawing/2014/main" val="2210163251"/>
                    </a:ext>
                  </a:extLst>
                </a:gridCol>
                <a:gridCol w="2045289">
                  <a:extLst>
                    <a:ext uri="{9D8B030D-6E8A-4147-A177-3AD203B41FA5}">
                      <a16:colId xmlns:a16="http://schemas.microsoft.com/office/drawing/2014/main" val="1106181555"/>
                    </a:ext>
                  </a:extLst>
                </a:gridCol>
                <a:gridCol w="330667">
                  <a:extLst>
                    <a:ext uri="{9D8B030D-6E8A-4147-A177-3AD203B41FA5}">
                      <a16:colId xmlns:a16="http://schemas.microsoft.com/office/drawing/2014/main" val="1236528654"/>
                    </a:ext>
                  </a:extLst>
                </a:gridCol>
                <a:gridCol w="2420686">
                  <a:extLst>
                    <a:ext uri="{9D8B030D-6E8A-4147-A177-3AD203B41FA5}">
                      <a16:colId xmlns:a16="http://schemas.microsoft.com/office/drawing/2014/main" val="3500173265"/>
                    </a:ext>
                  </a:extLst>
                </a:gridCol>
                <a:gridCol w="1422152">
                  <a:extLst>
                    <a:ext uri="{9D8B030D-6E8A-4147-A177-3AD203B41FA5}">
                      <a16:colId xmlns:a16="http://schemas.microsoft.com/office/drawing/2014/main" val="3686092133"/>
                    </a:ext>
                  </a:extLst>
                </a:gridCol>
                <a:gridCol w="886666">
                  <a:extLst>
                    <a:ext uri="{9D8B030D-6E8A-4147-A177-3AD203B41FA5}">
                      <a16:colId xmlns:a16="http://schemas.microsoft.com/office/drawing/2014/main" val="738168567"/>
                    </a:ext>
                  </a:extLst>
                </a:gridCol>
                <a:gridCol w="120378">
                  <a:extLst>
                    <a:ext uri="{9D8B030D-6E8A-4147-A177-3AD203B41FA5}">
                      <a16:colId xmlns:a16="http://schemas.microsoft.com/office/drawing/2014/main" val="353240269"/>
                    </a:ext>
                  </a:extLst>
                </a:gridCol>
              </a:tblGrid>
              <a:tr h="193978">
                <a:tc gridSpan="3">
                  <a:txBody>
                    <a:bodyPr/>
                    <a:lstStyle/>
                    <a:p>
                      <a:pPr>
                        <a:lnSpc>
                          <a:spcPct val="107000"/>
                        </a:lnSpc>
                        <a:spcAft>
                          <a:spcPts val="800"/>
                        </a:spcAft>
                      </a:pPr>
                      <a:r>
                        <a:rPr lang="en-GB" sz="1200" kern="0" dirty="0">
                          <a:effectLst/>
                        </a:rPr>
                        <a:t>Opening balance 1 June, 2024</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solidFill>
                            <a:srgbClr val="FF0000"/>
                          </a:solidFill>
                          <a:effectLst/>
                        </a:rPr>
                        <a:t>-£13,649.75</a:t>
                      </a:r>
                      <a:endParaRPr lang="en-GB"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1537392865"/>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959469063"/>
                  </a:ext>
                </a:extLst>
              </a:tr>
              <a:tr h="193978">
                <a:tc>
                  <a:txBody>
                    <a:bodyPr/>
                    <a:lstStyle/>
                    <a:p>
                      <a:pPr>
                        <a:lnSpc>
                          <a:spcPct val="107000"/>
                        </a:lnSpc>
                        <a:spcAft>
                          <a:spcPts val="800"/>
                        </a:spcAft>
                      </a:pPr>
                      <a:r>
                        <a:rPr lang="en-GB" sz="1200" kern="0" dirty="0">
                          <a:effectLst/>
                        </a:rPr>
                        <a:t>Income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601519194"/>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Vattenfall Wind Power Ltd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£386,870.00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126132571"/>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3">
                  <a:txBody>
                    <a:bodyPr/>
                    <a:lstStyle/>
                    <a:p>
                      <a:pPr>
                        <a:lnSpc>
                          <a:spcPct val="107000"/>
                        </a:lnSpc>
                        <a:spcAft>
                          <a:spcPts val="800"/>
                        </a:spcAft>
                      </a:pPr>
                      <a:r>
                        <a:rPr lang="en-GB" sz="1200" kern="0" dirty="0">
                          <a:effectLst/>
                        </a:rPr>
                        <a:t>Other (inc bank interest &amp; grants repaid)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kern="0" dirty="0">
                          <a:effectLst/>
                        </a:rPr>
                        <a:t>£4,698.53</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639309505"/>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£391,568.53</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745079027"/>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478167658"/>
                  </a:ext>
                </a:extLst>
              </a:tr>
              <a:tr h="193978">
                <a:tc>
                  <a:txBody>
                    <a:bodyPr/>
                    <a:lstStyle/>
                    <a:p>
                      <a:pPr>
                        <a:lnSpc>
                          <a:spcPct val="107000"/>
                        </a:lnSpc>
                        <a:spcAft>
                          <a:spcPts val="800"/>
                        </a:spcAft>
                      </a:pPr>
                      <a:r>
                        <a:rPr lang="en-GB" sz="1200" kern="0" dirty="0">
                          <a:effectLst/>
                        </a:rPr>
                        <a:t>Expenditure</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057097739"/>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endParaRPr lang="en-GB"/>
                    </a:p>
                  </a:txBody>
                  <a:tcPr/>
                </a:tc>
                <a:tc>
                  <a:txBody>
                    <a:bodyPr/>
                    <a:lstStyle/>
                    <a:p>
                      <a:pPr>
                        <a:lnSpc>
                          <a:spcPct val="107000"/>
                        </a:lnSpc>
                        <a:spcAft>
                          <a:spcPts val="800"/>
                        </a:spcAft>
                      </a:pPr>
                      <a:r>
                        <a:rPr lang="en-GB" sz="1200" kern="0" dirty="0">
                          <a:effectLst/>
                        </a:rPr>
                        <a:t>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gn="r">
                        <a:lnSpc>
                          <a:spcPct val="107000"/>
                        </a:lnSpc>
                        <a:spcAft>
                          <a:spcPts val="800"/>
                        </a:spcAft>
                      </a:pPr>
                      <a:r>
                        <a:rPr lang="en-GB" sz="1200" kern="0" dirty="0">
                          <a:effectLst/>
                        </a:rPr>
                        <a:t>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466011188"/>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Grants released in period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£262,788.00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75035291"/>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Small Donations Fund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£9,664.00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206438419"/>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07000"/>
                        </a:lnSpc>
                        <a:spcAft>
                          <a:spcPts val="800"/>
                        </a:spcAft>
                      </a:pPr>
                      <a:r>
                        <a:rPr lang="en-GB" sz="1200" kern="0" dirty="0">
                          <a:effectLst/>
                        </a:rPr>
                        <a:t>EAT Bursary</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£10,634.00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455362094"/>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07000"/>
                        </a:lnSpc>
                        <a:spcAft>
                          <a:spcPts val="800"/>
                        </a:spcAft>
                      </a:pPr>
                      <a:r>
                        <a:rPr lang="en-GB" sz="1200" kern="0" dirty="0">
                          <a:effectLst/>
                        </a:rPr>
                        <a:t>Schools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£45,250.00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360883991"/>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3">
                  <a:txBody>
                    <a:bodyPr/>
                    <a:lstStyle/>
                    <a:p>
                      <a:pPr>
                        <a:lnSpc>
                          <a:spcPct val="107000"/>
                        </a:lnSpc>
                        <a:spcAft>
                          <a:spcPts val="800"/>
                        </a:spcAft>
                      </a:pPr>
                      <a:r>
                        <a:rPr lang="en-GB" sz="1200" kern="0" dirty="0">
                          <a:effectLst/>
                        </a:rPr>
                        <a:t>Grants agreed but not yet released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kern="0" dirty="0">
                          <a:effectLst/>
                        </a:rPr>
                        <a:t>£12,587.00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pPr>
                        <a:lnSpc>
                          <a:spcPct val="107000"/>
                        </a:lnSpc>
                        <a:spcAft>
                          <a:spcPts val="8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1636631909"/>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£340,913.00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706762360"/>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952546856"/>
                  </a:ext>
                </a:extLst>
              </a:tr>
              <a:tr h="193978">
                <a:tc gridSpan="2">
                  <a:txBody>
                    <a:bodyPr/>
                    <a:lstStyle/>
                    <a:p>
                      <a:pPr>
                        <a:lnSpc>
                          <a:spcPct val="107000"/>
                        </a:lnSpc>
                        <a:spcAft>
                          <a:spcPts val="800"/>
                        </a:spcAft>
                      </a:pPr>
                      <a:r>
                        <a:rPr lang="en-GB" sz="1200" kern="0" dirty="0">
                          <a:effectLst/>
                        </a:rPr>
                        <a:t>Fund Expenses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148918579"/>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Administration costs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£20,095.77</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pPr>
                        <a:lnSpc>
                          <a:spcPct val="107000"/>
                        </a:lnSpc>
                        <a:spcAft>
                          <a:spcPts val="8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2405868215"/>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Fund expenses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£7,355.35</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07000"/>
                        </a:lnSpc>
                        <a:spcAft>
                          <a:spcPts val="800"/>
                        </a:spcAft>
                      </a:pPr>
                      <a:r>
                        <a:rPr lang="en-GB" sz="1200" kern="0" dirty="0">
                          <a:effectLst/>
                        </a:rPr>
                        <a: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pPr>
                        <a:lnSpc>
                          <a:spcPct val="107000"/>
                        </a:lnSpc>
                        <a:spcAft>
                          <a:spcPts val="8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2787113202"/>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07000"/>
                        </a:lnSpc>
                        <a:spcAft>
                          <a:spcPts val="800"/>
                        </a:spcAft>
                      </a:pPr>
                      <a:r>
                        <a:rPr lang="en-GB" sz="1200" kern="0" dirty="0">
                          <a:effectLst/>
                        </a:rPr>
                        <a:t>Ongoing operational costs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£6,707.50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942433720"/>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gn="r">
                        <a:lnSpc>
                          <a:spcPct val="107000"/>
                        </a:lnSpc>
                        <a:spcAft>
                          <a:spcPts val="800"/>
                        </a:spcAft>
                      </a:pPr>
                      <a:r>
                        <a:rPr lang="en-GB" sz="1200" kern="0" dirty="0">
                          <a:effectLst/>
                        </a:rPr>
                        <a:t>£34,158.62</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125663022"/>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3268371605"/>
                  </a:ext>
                </a:extLst>
              </a:tr>
              <a:tr h="193978">
                <a:tc gridSpan="4">
                  <a:txBody>
                    <a:bodyPr/>
                    <a:lstStyle/>
                    <a:p>
                      <a:pPr>
                        <a:lnSpc>
                          <a:spcPct val="107000"/>
                        </a:lnSpc>
                        <a:spcAft>
                          <a:spcPts val="800"/>
                        </a:spcAft>
                      </a:pPr>
                      <a:r>
                        <a:rPr lang="en-GB" sz="1200" kern="0" dirty="0">
                          <a:effectLst/>
                        </a:rPr>
                        <a:t>Total available funds as at 30 June, 2025</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r">
                        <a:lnSpc>
                          <a:spcPct val="107000"/>
                        </a:lnSpc>
                        <a:spcAft>
                          <a:spcPts val="800"/>
                        </a:spcAft>
                      </a:pPr>
                      <a:r>
                        <a:rPr lang="en-GB" sz="1200" b="1" kern="0" dirty="0">
                          <a:solidFill>
                            <a:schemeClr val="tx1"/>
                          </a:solidFill>
                          <a:effectLst/>
                        </a:rPr>
                        <a:t>£2,847.16</a:t>
                      </a:r>
                      <a:endParaRPr lang="en-GB" sz="12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4254898072"/>
                  </a:ext>
                </a:extLst>
              </a:tr>
              <a:tr h="193978">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tc gridSpan="2">
                  <a:txBody>
                    <a:bodyPr/>
                    <a:lstStyle/>
                    <a:p>
                      <a:pPr>
                        <a:lnSpc>
                          <a:spcPct val="115000"/>
                        </a:lnSpc>
                      </a:pPr>
                      <a:endParaRPr lang="en-GB" sz="1200" kern="100" dirty="0">
                        <a:effectLst/>
                        <a:latin typeface="Aptos" panose="020B0004020202020204" pitchFamily="34" charset="0"/>
                      </a:endParaRPr>
                    </a:p>
                  </a:txBody>
                  <a:tcPr marL="47489" marR="47489" marT="0" marB="0" anchor="b"/>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909056348"/>
                  </a:ext>
                </a:extLst>
              </a:tr>
              <a:tr h="345944">
                <a:tc gridSpan="7">
                  <a:txBody>
                    <a:bodyPr/>
                    <a:lstStyle/>
                    <a:p>
                      <a:pPr>
                        <a:lnSpc>
                          <a:spcPct val="107000"/>
                        </a:lnSpc>
                        <a:spcAft>
                          <a:spcPts val="800"/>
                        </a:spcAft>
                      </a:pPr>
                      <a:r>
                        <a:rPr lang="en-GB" sz="1200" kern="0" dirty="0">
                          <a:effectLst/>
                        </a:rPr>
                        <a:t>* ~ Grants included CBF £4,300 </a:t>
                      </a:r>
                      <a:r>
                        <a:rPr lang="en-GB" sz="1200" kern="0" dirty="0" err="1">
                          <a:effectLst/>
                        </a:rPr>
                        <a:t>Kirkharle</a:t>
                      </a:r>
                      <a:r>
                        <a:rPr lang="en-GB" sz="1200" kern="0" dirty="0">
                          <a:effectLst/>
                        </a:rPr>
                        <a:t> Parkrun, CBF £7,787 Cambo First School, SDF £500 Wark Primary School </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nSpc>
                          <a:spcPct val="107000"/>
                        </a:lnSpc>
                        <a:spcAft>
                          <a:spcPts val="800"/>
                        </a:spcAft>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extLst>
                  <a:ext uri="{0D108BD9-81ED-4DB2-BD59-A6C34878D82A}">
                    <a16:rowId xmlns:a16="http://schemas.microsoft.com/office/drawing/2014/main" val="3609149646"/>
                  </a:ext>
                </a:extLst>
              </a:tr>
              <a:tr h="447342">
                <a:tc gridSpan="6">
                  <a:txBody>
                    <a:bodyPr/>
                    <a:lstStyle/>
                    <a:p>
                      <a:pPr>
                        <a:lnSpc>
                          <a:spcPct val="107000"/>
                        </a:lnSpc>
                        <a:spcAft>
                          <a:spcPts val="800"/>
                        </a:spcAft>
                      </a:pPr>
                      <a:r>
                        <a:rPr lang="en-GB" sz="1200" kern="0" dirty="0">
                          <a:effectLst/>
                        </a:rPr>
                        <a:t>** ~ Total of these two expenditures equates to 7.1% of the annual grant.</a:t>
                      </a:r>
                      <a:r>
                        <a:rPr lang="en-GB" sz="1200" kern="0" dirty="0">
                          <a:effectLst/>
                          <a:latin typeface="+mn-lt"/>
                          <a:ea typeface="+mn-ea"/>
                          <a:cs typeface="+mn-cs"/>
                        </a:rPr>
                        <a:t> </a:t>
                      </a:r>
                      <a:r>
                        <a:rPr lang="en-GB" sz="1200" kern="0" dirty="0">
                          <a:effectLst/>
                          <a:latin typeface="Aptos" panose="020B0004020202020204" pitchFamily="34" charset="0"/>
                          <a:ea typeface="Aptos" panose="020B0004020202020204" pitchFamily="34" charset="0"/>
                          <a:cs typeface="Times New Roman" panose="02020603050405020304" pitchFamily="18" charset="0"/>
                        </a:rPr>
                        <a:t>*** ~ Financial year end amended to 30 June to align with Grant Year</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7489" marR="47489"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nSpc>
                          <a:spcPct val="115000"/>
                        </a:lnSpc>
                      </a:pPr>
                      <a:endParaRPr lang="en-GB" sz="1200" kern="100" dirty="0">
                        <a:effectLst/>
                        <a:latin typeface="Aptos" panose="020B0004020202020204" pitchFamily="34" charset="0"/>
                      </a:endParaRPr>
                    </a:p>
                  </a:txBody>
                  <a:tcPr marL="47489" marR="47489" marT="0" marB="0" anchor="b"/>
                </a:tc>
                <a:tc>
                  <a:txBody>
                    <a:bodyPr/>
                    <a:lstStyle/>
                    <a:p>
                      <a:pPr>
                        <a:lnSpc>
                          <a:spcPct val="115000"/>
                        </a:lnSpc>
                      </a:pPr>
                      <a:endParaRPr lang="en-GB" sz="1200" kern="100" dirty="0">
                        <a:effectLst/>
                        <a:latin typeface="Aptos" panose="020B0004020202020204" pitchFamily="34" charset="0"/>
                      </a:endParaRPr>
                    </a:p>
                  </a:txBody>
                  <a:tcPr marL="47489" marR="47489" marT="0" marB="0" anchor="b"/>
                </a:tc>
                <a:extLst>
                  <a:ext uri="{0D108BD9-81ED-4DB2-BD59-A6C34878D82A}">
                    <a16:rowId xmlns:a16="http://schemas.microsoft.com/office/drawing/2014/main" val="2894387006"/>
                  </a:ext>
                </a:extLst>
              </a:tr>
            </a:tbl>
          </a:graphicData>
        </a:graphic>
      </p:graphicFrame>
      <p:pic>
        <p:nvPicPr>
          <p:cNvPr id="6" name="Picture 5" descr="A logo for a community&#10;&#10;AI-generated content may be incorrect.">
            <a:extLst>
              <a:ext uri="{FF2B5EF4-FFF2-40B4-BE49-F238E27FC236}">
                <a16:creationId xmlns:a16="http://schemas.microsoft.com/office/drawing/2014/main" id="{A88EA27B-E45E-724D-2C91-4A734FB4E1C4}"/>
              </a:ext>
            </a:extLst>
          </p:cNvPr>
          <p:cNvPicPr>
            <a:picLocks noChangeAspect="1"/>
          </p:cNvPicPr>
          <p:nvPr/>
        </p:nvPicPr>
        <p:blipFill>
          <a:blip r:embed="rId3"/>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3102277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E65E4AB-B6FA-157E-58F2-6513E4154B3A}"/>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5EF17487-C386-4F99-B5EB-4FD3DF423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A0DE92DF-4769-4DE9-93FD-EE312718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68225094-A8AD-E177-DEF2-9D361FA31E80}"/>
              </a:ext>
            </a:extLst>
          </p:cNvPr>
          <p:cNvSpPr>
            <a:spLocks noGrp="1"/>
          </p:cNvSpPr>
          <p:nvPr>
            <p:ph type="title"/>
          </p:nvPr>
        </p:nvSpPr>
        <p:spPr>
          <a:xfrm>
            <a:off x="1246824" y="643467"/>
            <a:ext cx="5458776" cy="1800526"/>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DBDA57E5-AE13-A3F3-BA58-16A0F691E3AB}"/>
              </a:ext>
            </a:extLst>
          </p:cNvPr>
          <p:cNvSpPr txBox="1"/>
          <p:nvPr/>
        </p:nvSpPr>
        <p:spPr>
          <a:xfrm>
            <a:off x="1246824" y="2080456"/>
            <a:ext cx="6090305" cy="3553581"/>
          </a:xfrm>
          <a:prstGeom prst="rect">
            <a:avLst/>
          </a:prstGeom>
        </p:spPr>
        <p:txBody>
          <a:bodyPr vert="horz" lIns="91440" tIns="45720" rIns="91440" bIns="45720" rtlCol="0">
            <a:noAutofit/>
          </a:bodyPr>
          <a:lstStyle/>
          <a:p>
            <a:pPr>
              <a:lnSpc>
                <a:spcPct val="90000"/>
              </a:lnSpc>
              <a:spcAft>
                <a:spcPts val="700"/>
              </a:spcAft>
            </a:pPr>
            <a:r>
              <a:rPr lang="en-US" sz="1400" b="1" dirty="0">
                <a:effectLst/>
              </a:rPr>
              <a:t>During the year there were four Funds:</a:t>
            </a:r>
          </a:p>
          <a:p>
            <a:r>
              <a:rPr lang="en-GB" sz="1400" b="1" dirty="0"/>
              <a:t>1) The Community Benefit Fund (CBF)</a:t>
            </a:r>
            <a:r>
              <a:rPr lang="en-GB" sz="1400" dirty="0"/>
              <a:t> Formerly the Local Initiatives Fund this was renamed after the cessation of the transfer of £100,000 to the Community Foundation Tyne &amp; Wear, who previously administered a Small Grants Programme on behalf of the CIC. The fund is open to Businesses and Organisations who have the potential to deliver projects with clear benefit to our local Community.</a:t>
            </a:r>
          </a:p>
          <a:p>
            <a:r>
              <a:rPr lang="en-GB" sz="1400" dirty="0"/>
              <a:t>The first stage of the application process is to complete a preliminary enquiry form directly or through the online platform.  After review by the Application Review Committee applicants receive an acknowledgement within 10 days.  Assuming there are no outstanding queries, applicants will then complete a full application before assessment by the full CIC Board at their next meeting.</a:t>
            </a:r>
          </a:p>
          <a:p>
            <a:r>
              <a:rPr lang="en-GB" sz="1400" dirty="0"/>
              <a:t>It is expected that the CIC Board will meet on up to six occasions within the year to consider applications.</a:t>
            </a:r>
          </a:p>
          <a:p>
            <a:pPr>
              <a:lnSpc>
                <a:spcPct val="90000"/>
              </a:lnSpc>
              <a:spcAft>
                <a:spcPts val="700"/>
              </a:spcAft>
            </a:pPr>
            <a:endParaRPr lang="en-US" sz="1400" b="1" dirty="0">
              <a:effectLst/>
            </a:endParaRPr>
          </a:p>
        </p:txBody>
      </p:sp>
      <p:pic>
        <p:nvPicPr>
          <p:cNvPr id="10" name="Graphic 9" descr="Neighborhood with solid fill">
            <a:extLst>
              <a:ext uri="{FF2B5EF4-FFF2-40B4-BE49-F238E27FC236}">
                <a16:creationId xmlns:a16="http://schemas.microsoft.com/office/drawing/2014/main" id="{13BA0D4E-23F1-7418-1869-698DC1A434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A4D60F0C-50E2-ADAC-C4A8-1C7457B7521D}"/>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31E16C3C-2645-451D-239A-4E78B6CE4F5A}"/>
              </a:ext>
            </a:extLst>
          </p:cNvPr>
          <p:cNvSpPr txBox="1"/>
          <p:nvPr/>
        </p:nvSpPr>
        <p:spPr>
          <a:xfrm>
            <a:off x="8380082" y="520356"/>
            <a:ext cx="3452878" cy="307777"/>
          </a:xfrm>
          <a:prstGeom prst="rect">
            <a:avLst/>
          </a:prstGeom>
          <a:noFill/>
        </p:spPr>
        <p:txBody>
          <a:bodyPr wrap="square" rtlCol="0">
            <a:spAutoFit/>
          </a:bodyPr>
          <a:lstStyle/>
          <a:p>
            <a:endParaRPr lang="en-GB" sz="1400" i="1" dirty="0">
              <a:highlight>
                <a:srgbClr val="FFFF00"/>
              </a:highlight>
            </a:endParaRPr>
          </a:p>
        </p:txBody>
      </p:sp>
      <p:pic>
        <p:nvPicPr>
          <p:cNvPr id="7" name="Picture 6" descr="A logo for a community&#10;&#10;AI-generated content may be incorrect.">
            <a:extLst>
              <a:ext uri="{FF2B5EF4-FFF2-40B4-BE49-F238E27FC236}">
                <a16:creationId xmlns:a16="http://schemas.microsoft.com/office/drawing/2014/main" id="{EB93BC92-6E64-4DE5-EA7B-55FE17501B88}"/>
              </a:ext>
            </a:extLst>
          </p:cNvPr>
          <p:cNvPicPr>
            <a:picLocks noChangeAspect="1"/>
          </p:cNvPicPr>
          <p:nvPr/>
        </p:nvPicPr>
        <p:blipFill>
          <a:blip r:embed="rId5"/>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109195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A780944-A1B7-19A4-4F2F-788276DCE05B}"/>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D3A715A-57F0-C044-8E22-01BAAF83F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9F5D2C4-7491-6B94-EE4C-AEC1323BF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219C7EBB-7866-984A-EC81-A24EF50B5271}"/>
              </a:ext>
            </a:extLst>
          </p:cNvPr>
          <p:cNvSpPr>
            <a:spLocks noGrp="1"/>
          </p:cNvSpPr>
          <p:nvPr>
            <p:ph type="title"/>
          </p:nvPr>
        </p:nvSpPr>
        <p:spPr>
          <a:xfrm>
            <a:off x="1246824" y="643466"/>
            <a:ext cx="5458776" cy="2394701"/>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ACFD97FE-6F57-34CB-D801-791A068D2D7C}"/>
              </a:ext>
            </a:extLst>
          </p:cNvPr>
          <p:cNvSpPr txBox="1"/>
          <p:nvPr/>
        </p:nvSpPr>
        <p:spPr>
          <a:xfrm>
            <a:off x="1243776" y="2156656"/>
            <a:ext cx="4772974" cy="3553581"/>
          </a:xfrm>
          <a:prstGeom prst="rect">
            <a:avLst/>
          </a:prstGeom>
        </p:spPr>
        <p:txBody>
          <a:bodyPr vert="horz" lIns="91440" tIns="45720" rIns="91440" bIns="45720" rtlCol="0">
            <a:noAutofit/>
          </a:bodyPr>
          <a:lstStyle/>
          <a:p>
            <a:pPr>
              <a:lnSpc>
                <a:spcPct val="115000"/>
              </a:lnSpc>
              <a:spcAft>
                <a:spcPts val="700"/>
              </a:spcAft>
            </a:pPr>
            <a:r>
              <a:rPr lang="en-GB" sz="1400" b="1" kern="100" dirty="0">
                <a:effectLst/>
                <a:latin typeface="Arial" panose="020B0604020202020204" pitchFamily="34" charset="0"/>
                <a:ea typeface="NSimSun" panose="02010609030101010101" pitchFamily="49" charset="-122"/>
                <a:cs typeface="Times New Roman" panose="02020603050405020304" pitchFamily="18" charset="0"/>
              </a:rPr>
              <a:t>2) Small Donations Fund</a:t>
            </a:r>
            <a:r>
              <a:rPr lang="en-GB" sz="1400" kern="100" dirty="0">
                <a:effectLst/>
                <a:latin typeface="Arial" panose="020B0604020202020204" pitchFamily="34" charset="0"/>
                <a:ea typeface="NSimSun" panose="02010609030101010101" pitchFamily="49" charset="-122"/>
                <a:cs typeface="Times New Roman" panose="02020603050405020304" pitchFamily="18" charset="0"/>
              </a:rPr>
              <a:t> </a:t>
            </a:r>
            <a:r>
              <a:rPr lang="en-GB" sz="1400" b="1" kern="100" dirty="0">
                <a:effectLst/>
                <a:latin typeface="Arial" panose="020B0604020202020204" pitchFamily="34" charset="0"/>
                <a:ea typeface="NSimSun" panose="02010609030101010101" pitchFamily="49" charset="-122"/>
                <a:cs typeface="Times New Roman" panose="02020603050405020304" pitchFamily="18" charset="0"/>
              </a:rPr>
              <a:t>(SDF).</a:t>
            </a:r>
          </a:p>
          <a:p>
            <a:pPr>
              <a:lnSpc>
                <a:spcPct val="115000"/>
              </a:lnSpc>
              <a:spcAft>
                <a:spcPts val="700"/>
              </a:spcAft>
            </a:pPr>
            <a:r>
              <a:rPr lang="en-GB" sz="1400" dirty="0"/>
              <a:t>This fund, launched in the 2020-21 grant year has been raised to £12,500 to reflect the interest and enquiries received. The maximum grant that can be provided is £500. The application process of this fund is simplified and an applicant is required to send an email providing a few key pieces of information or by application through the online platform. The assessment of the applications is an accelerated process via email between the CIC Directors.</a:t>
            </a:r>
            <a:endParaRPr lang="en-GB" sz="1400" b="1" kern="100" dirty="0">
              <a:effectLst/>
              <a:latin typeface="Arial" panose="020B0604020202020204" pitchFamily="34" charset="0"/>
              <a:ea typeface="NSimSun" panose="02010609030101010101" pitchFamily="49" charset="-122"/>
              <a:cs typeface="Times New Roman" panose="02020603050405020304" pitchFamily="18" charset="0"/>
            </a:endParaRPr>
          </a:p>
        </p:txBody>
      </p:sp>
      <p:pic>
        <p:nvPicPr>
          <p:cNvPr id="10" name="Graphic 9" descr="Neighborhood with solid fill">
            <a:extLst>
              <a:ext uri="{FF2B5EF4-FFF2-40B4-BE49-F238E27FC236}">
                <a16:creationId xmlns:a16="http://schemas.microsoft.com/office/drawing/2014/main" id="{EB763111-197E-979B-CAE0-72378564DE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5A8C74F8-945B-C155-5D8B-10ECF2D402F0}"/>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pic>
        <p:nvPicPr>
          <p:cNvPr id="6" name="Picture 5" descr="A logo for a community&#10;&#10;AI-generated content may be incorrect.">
            <a:extLst>
              <a:ext uri="{FF2B5EF4-FFF2-40B4-BE49-F238E27FC236}">
                <a16:creationId xmlns:a16="http://schemas.microsoft.com/office/drawing/2014/main" id="{59B715A1-3D6F-7DB9-BE50-F2E17C635BC8}"/>
              </a:ext>
            </a:extLst>
          </p:cNvPr>
          <p:cNvPicPr>
            <a:picLocks noChangeAspect="1"/>
          </p:cNvPicPr>
          <p:nvPr/>
        </p:nvPicPr>
        <p:blipFill>
          <a:blip r:embed="rId5"/>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3236128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1057150-BEF2-0266-7004-6DDB4D79BE0B}"/>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A89CCE-2549-6CBF-BA6A-38196149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772BC3D8-C1B7-8634-B9EF-AFB6415EF8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2">
              <a:alpha val="50000"/>
            </a:schemeClr>
          </a:solidFill>
          <a:ln w="32707" cap="flat">
            <a:noFill/>
            <a:prstDash val="solid"/>
            <a:miter/>
          </a:ln>
        </p:spPr>
        <p:txBody>
          <a:bodyPr wrap="square" rtlCol="0" anchor="ctr">
            <a:noAutofit/>
          </a:bodyPr>
          <a:lstStyle/>
          <a:p>
            <a:endParaRPr lang="en-US" dirty="0">
              <a:solidFill>
                <a:schemeClr val="tx1"/>
              </a:solidFill>
            </a:endParaRPr>
          </a:p>
        </p:txBody>
      </p:sp>
      <p:sp>
        <p:nvSpPr>
          <p:cNvPr id="2" name="Title 1">
            <a:extLst>
              <a:ext uri="{FF2B5EF4-FFF2-40B4-BE49-F238E27FC236}">
                <a16:creationId xmlns:a16="http://schemas.microsoft.com/office/drawing/2014/main" id="{64566513-9E9F-63C2-93CD-462630A95E28}"/>
              </a:ext>
            </a:extLst>
          </p:cNvPr>
          <p:cNvSpPr>
            <a:spLocks noGrp="1"/>
          </p:cNvSpPr>
          <p:nvPr>
            <p:ph type="title"/>
          </p:nvPr>
        </p:nvSpPr>
        <p:spPr>
          <a:xfrm>
            <a:off x="1246824" y="643467"/>
            <a:ext cx="5458776" cy="1800526"/>
          </a:xfrm>
        </p:spPr>
        <p:txBody>
          <a:bodyPr vert="horz" lIns="91440" tIns="45720" rIns="91440" bIns="45720" rtlCol="0" anchor="ctr">
            <a:normAutofit/>
          </a:bodyPr>
          <a:lstStyle/>
          <a:p>
            <a:r>
              <a:rPr lang="en-US" dirty="0">
                <a:solidFill>
                  <a:srgbClr val="4DA4AD"/>
                </a:solidFill>
              </a:rPr>
              <a:t>The Funds and Criteria</a:t>
            </a:r>
          </a:p>
        </p:txBody>
      </p:sp>
      <p:sp>
        <p:nvSpPr>
          <p:cNvPr id="8" name="TextBox 7">
            <a:extLst>
              <a:ext uri="{FF2B5EF4-FFF2-40B4-BE49-F238E27FC236}">
                <a16:creationId xmlns:a16="http://schemas.microsoft.com/office/drawing/2014/main" id="{16851426-EA6E-482B-D0DA-6666BE904117}"/>
              </a:ext>
            </a:extLst>
          </p:cNvPr>
          <p:cNvSpPr txBox="1"/>
          <p:nvPr/>
        </p:nvSpPr>
        <p:spPr>
          <a:xfrm>
            <a:off x="1243775" y="2156656"/>
            <a:ext cx="5890449" cy="3553581"/>
          </a:xfrm>
          <a:prstGeom prst="rect">
            <a:avLst/>
          </a:prstGeom>
        </p:spPr>
        <p:txBody>
          <a:bodyPr vert="horz" lIns="91440" tIns="45720" rIns="91440" bIns="45720" rtlCol="0">
            <a:noAutofit/>
          </a:bodyPr>
          <a:lstStyle/>
          <a:p>
            <a:pPr algn="just">
              <a:lnSpc>
                <a:spcPct val="107000"/>
              </a:lnSpc>
              <a:spcAft>
                <a:spcPts val="800"/>
              </a:spcAft>
            </a:pPr>
            <a:r>
              <a:rPr lang="en-GB" sz="1400" b="1" dirty="0"/>
              <a:t>3) The Education Apprenticeship and Training Bursary </a:t>
            </a:r>
            <a:r>
              <a:rPr lang="en-GB" sz="1400" dirty="0"/>
              <a:t>This fund was established in response to feedback from the previous Community Consultation. </a:t>
            </a:r>
            <a:r>
              <a:rPr lang="en-US" sz="1400" dirty="0"/>
              <a:t>The fund is available to individuals over the age of 16 wishing to improve their prospects for employment or develop a new career through further education, apprenticeships and training. </a:t>
            </a:r>
            <a:endParaRPr lang="en-GB" sz="1400" dirty="0"/>
          </a:p>
          <a:p>
            <a:pPr algn="just">
              <a:lnSpc>
                <a:spcPct val="107000"/>
              </a:lnSpc>
              <a:spcAft>
                <a:spcPts val="800"/>
              </a:spcAft>
            </a:pPr>
            <a:endParaRPr lang="en-US" sz="1400" kern="0" dirty="0">
              <a:solidFill>
                <a:srgbClr val="00000A"/>
              </a:solidFill>
              <a:latin typeface="Arial" panose="020B0604020202020204" pitchFamily="34" charset="0"/>
              <a:ea typeface="Aptos" panose="020B0004020202020204" pitchFamily="34" charset="0"/>
              <a:cs typeface="Times New Roman" panose="02020603050405020304" pitchFamily="18" charset="0"/>
            </a:endParaRPr>
          </a:p>
          <a:p>
            <a:pPr algn="just">
              <a:lnSpc>
                <a:spcPct val="107000"/>
              </a:lnSpc>
              <a:spcAft>
                <a:spcPts val="800"/>
              </a:spcAft>
            </a:pPr>
            <a:r>
              <a:rPr lang="en-GB" sz="1400" b="1" dirty="0">
                <a:effectLst/>
                <a:latin typeface="Arial" panose="020B0604020202020204" pitchFamily="34" charset="0"/>
                <a:ea typeface="NSimSun" panose="02010609030101010101" pitchFamily="49" charset="-122"/>
              </a:rPr>
              <a:t>4)The Legacy Fund</a:t>
            </a:r>
            <a:r>
              <a:rPr lang="en-GB" sz="1400" dirty="0">
                <a:effectLst/>
                <a:latin typeface="Arial" panose="020B0604020202020204" pitchFamily="34" charset="0"/>
                <a:ea typeface="NSimSun" panose="02010609030101010101" pitchFamily="49" charset="-122"/>
              </a:rPr>
              <a:t> </a:t>
            </a:r>
          </a:p>
          <a:p>
            <a:pPr algn="just">
              <a:lnSpc>
                <a:spcPct val="107000"/>
              </a:lnSpc>
              <a:spcAft>
                <a:spcPts val="800"/>
              </a:spcAft>
            </a:pPr>
            <a:r>
              <a:rPr lang="en-GB" sz="1400" dirty="0">
                <a:effectLst/>
                <a:latin typeface="Arial" panose="020B0604020202020204" pitchFamily="34" charset="0"/>
                <a:ea typeface="NSimSun" panose="02010609030101010101" pitchFamily="49" charset="-122"/>
              </a:rPr>
              <a:t>This fund is intended to continue providing community benefit beyond the operational life of the wind farm.</a:t>
            </a: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10" name="Graphic 9" descr="Neighborhood with solid fill">
            <a:extLst>
              <a:ext uri="{FF2B5EF4-FFF2-40B4-BE49-F238E27FC236}">
                <a16:creationId xmlns:a16="http://schemas.microsoft.com/office/drawing/2014/main" id="{3CA5950D-BF8B-3E8F-4BA7-E7EE42C0D7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864366" y="2707462"/>
            <a:ext cx="3337034" cy="3337034"/>
          </a:xfrm>
          <a:prstGeom prst="rect">
            <a:avLst/>
          </a:prstGeom>
        </p:spPr>
      </p:pic>
      <p:pic>
        <p:nvPicPr>
          <p:cNvPr id="5" name="Picture 4">
            <a:extLst>
              <a:ext uri="{FF2B5EF4-FFF2-40B4-BE49-F238E27FC236}">
                <a16:creationId xmlns:a16="http://schemas.microsoft.com/office/drawing/2014/main" id="{30ED5EE3-1ECD-D4EA-EA38-C0D60D6048A4}"/>
              </a:ext>
            </a:extLst>
          </p:cNvPr>
          <p:cNvPicPr>
            <a:picLocks noChangeAspect="1"/>
          </p:cNvPicPr>
          <p:nvPr/>
        </p:nvPicPr>
        <p:blipFill rotWithShape="1">
          <a:blip r:embed="rId4">
            <a:extLst>
              <a:ext uri="{28A0092B-C50C-407E-A947-70E740481C1C}">
                <a14:useLocalDpi xmlns:a14="http://schemas.microsoft.com/office/drawing/2010/main" val="0"/>
              </a:ext>
            </a:extLst>
          </a:blip>
          <a:srcRect l="25593" t="47549" r="56127" b="33681"/>
          <a:stretch/>
        </p:blipFill>
        <p:spPr bwMode="auto">
          <a:xfrm>
            <a:off x="10497527" y="5928891"/>
            <a:ext cx="1694473" cy="929109"/>
          </a:xfrm>
          <a:prstGeom prst="rect">
            <a:avLst/>
          </a:prstGeom>
          <a:ln>
            <a:noFill/>
          </a:ln>
          <a:extLst>
            <a:ext uri="{53640926-AAD7-44D8-BBD7-CCE9431645EC}">
              <a14:shadowObscured xmlns:a14="http://schemas.microsoft.com/office/drawing/2010/main"/>
            </a:ext>
          </a:extLst>
        </p:spPr>
      </p:pic>
      <p:pic>
        <p:nvPicPr>
          <p:cNvPr id="6" name="Picture 5" descr="A logo for a community&#10;&#10;AI-generated content may be incorrect.">
            <a:extLst>
              <a:ext uri="{FF2B5EF4-FFF2-40B4-BE49-F238E27FC236}">
                <a16:creationId xmlns:a16="http://schemas.microsoft.com/office/drawing/2014/main" id="{43AE7DCB-25E4-75A8-7D39-458671024076}"/>
              </a:ext>
            </a:extLst>
          </p:cNvPr>
          <p:cNvPicPr>
            <a:picLocks noChangeAspect="1"/>
          </p:cNvPicPr>
          <p:nvPr/>
        </p:nvPicPr>
        <p:blipFill>
          <a:blip r:embed="rId5"/>
          <a:stretch>
            <a:fillRect/>
          </a:stretch>
        </p:blipFill>
        <p:spPr bwMode="auto">
          <a:xfrm>
            <a:off x="8554064" y="109487"/>
            <a:ext cx="3233150" cy="1190275"/>
          </a:xfrm>
          <a:prstGeom prst="rect">
            <a:avLst/>
          </a:prstGeom>
          <a:noFill/>
        </p:spPr>
      </p:pic>
    </p:spTree>
    <p:extLst>
      <p:ext uri="{BB962C8B-B14F-4D97-AF65-F5344CB8AC3E}">
        <p14:creationId xmlns:p14="http://schemas.microsoft.com/office/powerpoint/2010/main" val="634002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1412</TotalTime>
  <Words>5536</Words>
  <Application>Microsoft Office PowerPoint</Application>
  <PresentationFormat>Widescreen</PresentationFormat>
  <Paragraphs>505</Paragraphs>
  <Slides>27</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NSimSun</vt:lpstr>
      <vt:lpstr>Aptos</vt:lpstr>
      <vt:lpstr>Aptos Display</vt:lpstr>
      <vt:lpstr>Arial</vt:lpstr>
      <vt:lpstr>Arial Rounded MT Bold</vt:lpstr>
      <vt:lpstr>Calibri</vt:lpstr>
      <vt:lpstr>Liberation Serif</vt:lpstr>
      <vt:lpstr>Times New Roman</vt:lpstr>
      <vt:lpstr>Office Theme</vt:lpstr>
      <vt:lpstr>PowerPoint Presentation</vt:lpstr>
      <vt:lpstr>The Chair</vt:lpstr>
      <vt:lpstr>Executive Summary</vt:lpstr>
      <vt:lpstr>CIC Directors</vt:lpstr>
      <vt:lpstr>CIC Directors</vt:lpstr>
      <vt:lpstr>Income and Expenditure</vt:lpstr>
      <vt:lpstr>The Funds and Criteria</vt:lpstr>
      <vt:lpstr>The Funds and Criteria</vt:lpstr>
      <vt:lpstr>The Funds and Criteria</vt:lpstr>
      <vt:lpstr>Grants Agreed</vt:lpstr>
      <vt:lpstr>Grants Agreed</vt:lpstr>
      <vt:lpstr>Grants Agreed</vt:lpstr>
      <vt:lpstr>Grants Agreed</vt:lpstr>
      <vt:lpstr>Grants Agreed</vt:lpstr>
      <vt:lpstr>Grants Agreed</vt:lpstr>
      <vt:lpstr>Grants Agreed</vt:lpstr>
      <vt:lpstr>Grants Agreed</vt:lpstr>
      <vt:lpstr>Grants Agreed</vt:lpstr>
      <vt:lpstr>Fund Achievements in 2024-25</vt:lpstr>
      <vt:lpstr>Fund Achievements in 2024-25</vt:lpstr>
      <vt:lpstr>Next 12 Month Plans</vt:lpstr>
      <vt:lpstr>Next 12 Month Plans</vt:lpstr>
      <vt:lpstr>Case Studies</vt:lpstr>
      <vt:lpstr>Case Studies</vt:lpstr>
      <vt:lpstr>Case Studies</vt:lpstr>
      <vt:lpstr>Case Studies</vt:lpstr>
      <vt:lpstr>Case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 Willis</dc:creator>
  <cp:lastModifiedBy>Jo Willis</cp:lastModifiedBy>
  <cp:revision>4</cp:revision>
  <dcterms:created xsi:type="dcterms:W3CDTF">2024-10-19T16:29:24Z</dcterms:created>
  <dcterms:modified xsi:type="dcterms:W3CDTF">2025-11-05T12:26:02Z</dcterms:modified>
</cp:coreProperties>
</file>